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68" r:id="rId2"/>
    <p:sldId id="266" r:id="rId3"/>
    <p:sldId id="260" r:id="rId4"/>
    <p:sldId id="261" r:id="rId5"/>
    <p:sldId id="262" r:id="rId6"/>
    <p:sldId id="263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76AD7-4B50-49AB-BC9E-48BC53828F16}" type="datetimeFigureOut">
              <a:rPr lang="ru-RU" smtClean="0"/>
              <a:t>10.11.2020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F846E-B62B-43B8-8962-4A9B06FDAD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203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DEBBB-9054-422A-8997-F53256F1B64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068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4CFE4-0E00-4F94-853F-8C5C86418539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125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2B6FB561-CE27-402C-99BE-911AC41A4D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744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FB587A8-5686-45B3-98A2-7D15B87496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10.11.2020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A66F602-C78E-4AA9-86DA-4F289CDA5A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68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954864" y="395542"/>
            <a:ext cx="74804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 01.11.2020  по   31.12.2021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Фонд социального страхования РФ осуществляет специальную социальную выплату медицинским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иным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работникам,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работающим с пациентами с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COVID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-19</a:t>
            </a:r>
          </a:p>
        </p:txBody>
      </p:sp>
      <p:sp>
        <p:nvSpPr>
          <p:cNvPr id="58" name="Номер слайда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6F602-C78E-4AA9-86DA-4F289CDA5A4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3621839"/>
            <a:ext cx="8568952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Определены Категории по специальностям работников</a:t>
            </a:r>
          </a:p>
          <a:p>
            <a:pPr>
              <a:spcAft>
                <a:spcPts val="600"/>
              </a:spcAft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Выплата не облагается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налогами, на нее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начисляются взносы,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она 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включается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расчет заработной платы</a:t>
            </a:r>
          </a:p>
        </p:txBody>
      </p:sp>
    </p:spTree>
    <p:extLst>
      <p:ext uri="{BB962C8B-B14F-4D97-AF65-F5344CB8AC3E}">
        <p14:creationId xmlns:p14="http://schemas.microsoft.com/office/powerpoint/2010/main" val="3050501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1328" y="301752"/>
            <a:ext cx="6629400" cy="53035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spcAft>
                <a:spcPts val="420"/>
              </a:spcAft>
            </a:pPr>
            <a:r>
              <a:rPr lang="ru" sz="2300" b="1">
                <a:latin typeface="Times New Roman"/>
              </a:rPr>
              <a:t>Алгоритм расчета выплат медикам</a:t>
            </a:r>
          </a:p>
          <a:p>
            <a:pPr indent="0">
              <a:spcAft>
                <a:spcPts val="2310"/>
              </a:spcAft>
            </a:pPr>
            <a:r>
              <a:rPr lang="ru" sz="1400">
                <a:latin typeface="Times New Roman"/>
              </a:rPr>
              <a:t>(применим для расчетов по основному месту работы и по работе по совместительству)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507670"/>
              </p:ext>
            </p:extLst>
          </p:nvPr>
        </p:nvGraphicFramePr>
        <p:xfrm>
          <a:off x="1115615" y="1191768"/>
          <a:ext cx="6995113" cy="548640"/>
        </p:xfrm>
        <a:graphic>
          <a:graphicData uri="http://schemas.openxmlformats.org/drawingml/2006/table">
            <a:tbl>
              <a:tblPr/>
              <a:tblGrid>
                <a:gridCol w="1643199"/>
                <a:gridCol w="661058"/>
                <a:gridCol w="1462047"/>
                <a:gridCol w="629637"/>
                <a:gridCol w="998205"/>
                <a:gridCol w="687226"/>
                <a:gridCol w="913741"/>
              </a:tblGrid>
              <a:tr h="329184">
                <a:tc>
                  <a:txBody>
                    <a:bodyPr/>
                    <a:lstStyle/>
                    <a:p>
                      <a:pPr marL="266700" indent="0" algn="l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ВЫПЛАТА</a:t>
                      </a:r>
                      <a:endParaRPr lang="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/>
                      <a:r>
                        <a:rPr lang="ru" sz="3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endParaRPr lang="ru" sz="3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ВНС_ </a:t>
                      </a:r>
                      <a:r>
                        <a:rPr lang="ru" sz="2000" b="1" dirty="0">
                          <a:latin typeface="Times New Roman" pitchFamily="18" charset="0"/>
                          <a:cs typeface="Times New Roman" pitchFamily="18" charset="0"/>
                        </a:rPr>
                        <a:t>КАТ</a:t>
                      </a: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/>
                        <a:t>*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79400" indent="0" algn="r"/>
                      <a:r>
                        <a:rPr lang="ru" sz="2000" b="1" dirty="0">
                          <a:latin typeface="Times New Roman" pitchFamily="18" charset="0"/>
                          <a:cs typeface="Times New Roman" pitchFamily="18" charset="0"/>
                        </a:rPr>
                        <a:t>РК</a:t>
                      </a: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*</a:t>
                      </a:r>
                      <a:endParaRPr lang="ru-RU" sz="3600" b="1" dirty="0"/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90500" indent="0"/>
                      <a:r>
                        <a:rPr lang="ru" sz="2000" b="1" dirty="0">
                          <a:latin typeface="Times New Roman" pitchFamily="18" charset="0"/>
                          <a:cs typeface="Times New Roman" pitchFamily="18" charset="0"/>
                        </a:rPr>
                        <a:t>КНС</a:t>
                      </a: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208612"/>
              </p:ext>
            </p:extLst>
          </p:nvPr>
        </p:nvGraphicFramePr>
        <p:xfrm>
          <a:off x="316992" y="2127504"/>
          <a:ext cx="8601456" cy="3905992"/>
        </p:xfrm>
        <a:graphic>
          <a:graphicData uri="http://schemas.openxmlformats.org/drawingml/2006/table">
            <a:tbl>
              <a:tblPr/>
              <a:tblGrid>
                <a:gridCol w="3273552"/>
                <a:gridCol w="5327904"/>
              </a:tblGrid>
              <a:tr h="1229488">
                <a:tc>
                  <a:txBody>
                    <a:bodyPr/>
                    <a:lstStyle/>
                    <a:p>
                      <a:pPr marL="152400" indent="0" algn="ctr"/>
                      <a:r>
                        <a:rPr lang="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ВНС_ КАТ</a:t>
                      </a:r>
                      <a:endParaRPr lang="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marR="101600" indent="0" algn="just">
                        <a:lnSpc>
                          <a:spcPts val="1680"/>
                        </a:lnSpc>
                      </a:pPr>
                      <a:r>
                        <a:rPr lang="ru" sz="1800" dirty="0">
                          <a:latin typeface="Times New Roman" pitchFamily="18" charset="0"/>
                          <a:cs typeface="Times New Roman" pitchFamily="18" charset="0"/>
                        </a:rPr>
                        <a:t>Выплата за нормативную смену по категории работника. </a:t>
                      </a:r>
                      <a:endParaRPr lang="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01600" marR="101600" indent="0" algn="just">
                        <a:lnSpc>
                          <a:spcPts val="1680"/>
                        </a:lnSpc>
                      </a:pPr>
                      <a:endParaRPr lang="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01600" marR="101600" indent="0" algn="just">
                        <a:lnSpc>
                          <a:spcPts val="1680"/>
                        </a:lnSpc>
                      </a:pPr>
                      <a:r>
                        <a:rPr lang="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Используем </a:t>
                      </a:r>
                      <a:r>
                        <a:rPr lang="ru" sz="1800" dirty="0">
                          <a:latin typeface="Times New Roman" pitchFamily="18" charset="0"/>
                          <a:cs typeface="Times New Roman" pitchFamily="18" charset="0"/>
                        </a:rPr>
                        <a:t>Справочник категорий работников и </a:t>
                      </a:r>
                      <a:r>
                        <a:rPr lang="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выплат.</a:t>
                      </a:r>
                      <a:endParaRPr lang="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</a:tr>
              <a:tr h="1512168">
                <a:tc>
                  <a:txBody>
                    <a:bodyPr/>
                    <a:lstStyle/>
                    <a:p>
                      <a:pPr indent="0" algn="ctr">
                        <a:spcAft>
                          <a:spcPts val="420"/>
                        </a:spcAft>
                      </a:pPr>
                      <a:r>
                        <a:rPr lang="ru" sz="2000" b="1" dirty="0" smtClean="0">
                          <a:latin typeface="Times New Roman"/>
                        </a:rPr>
                        <a:t>РК</a:t>
                      </a:r>
                    </a:p>
                    <a:p>
                      <a:pPr indent="0" algn="ctr"/>
                      <a:r>
                        <a:rPr lang="ru" sz="1500" b="1" dirty="0" smtClean="0">
                          <a:latin typeface="Times New Roman"/>
                        </a:rPr>
                        <a:t>Районный </a:t>
                      </a:r>
                      <a:r>
                        <a:rPr lang="ru" sz="1500" b="1" dirty="0">
                          <a:latin typeface="Times New Roman"/>
                        </a:rPr>
                        <a:t>коэффициент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marR="101600" indent="0" algn="just">
                        <a:lnSpc>
                          <a:spcPts val="1680"/>
                        </a:lnSpc>
                      </a:pPr>
                      <a:r>
                        <a:rPr lang="ru" sz="1800" dirty="0">
                          <a:latin typeface="Times New Roman" pitchFamily="18" charset="0"/>
                          <a:cs typeface="Times New Roman" pitchFamily="18" charset="0"/>
                        </a:rPr>
                        <a:t>Районный коэффициент, коэффициенты за работу в пустынных, безводных местностях и высокогорных районах (в соответствии с федеральными и региональными </a:t>
                      </a:r>
                      <a:r>
                        <a:rPr lang="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нормативно-правовыми актами)</a:t>
                      </a:r>
                      <a:endParaRPr lang="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</a:tr>
              <a:tr h="1164336">
                <a:tc>
                  <a:txBody>
                    <a:bodyPr/>
                    <a:lstStyle/>
                    <a:p>
                      <a:pPr indent="0" algn="ctr">
                        <a:lnSpc>
                          <a:spcPts val="1680"/>
                        </a:lnSpc>
                      </a:pPr>
                      <a:r>
                        <a:rPr lang="ru" sz="2000" b="1" dirty="0">
                          <a:latin typeface="Times New Roman"/>
                        </a:rPr>
                        <a:t>КНС</a:t>
                      </a:r>
                    </a:p>
                    <a:p>
                      <a:pPr indent="0" algn="ctr">
                        <a:lnSpc>
                          <a:spcPts val="1680"/>
                        </a:lnSpc>
                      </a:pPr>
                      <a:r>
                        <a:rPr lang="ru" sz="1500" b="1" dirty="0">
                          <a:latin typeface="Times New Roman"/>
                        </a:rPr>
                        <a:t>количество нормативных смен, подлежащих оплате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marR="101600" indent="0" algn="just">
                        <a:lnSpc>
                          <a:spcPts val="1704"/>
                        </a:lnSpc>
                      </a:pPr>
                      <a:r>
                        <a:rPr lang="ru" sz="18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нормативных смен, рассчитанных медицинской организацией </a:t>
                      </a:r>
                      <a:endParaRPr lang="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01600" marR="101600" indent="0" algn="just">
                        <a:lnSpc>
                          <a:spcPts val="1704"/>
                        </a:lnSpc>
                      </a:pPr>
                      <a:r>
                        <a:rPr lang="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(включаются </a:t>
                      </a:r>
                      <a:r>
                        <a:rPr lang="ru" sz="1800" dirty="0">
                          <a:latin typeface="Times New Roman" pitchFamily="18" charset="0"/>
                          <a:cs typeface="Times New Roman" pitchFamily="18" charset="0"/>
                        </a:rPr>
                        <a:t>в реестр для </a:t>
                      </a:r>
                      <a:r>
                        <a:rPr lang="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Фонда)</a:t>
                      </a:r>
                      <a:endParaRPr lang="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351520" y="6486144"/>
            <a:ext cx="88392" cy="10972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850">
                <a:solidFill>
                  <a:srgbClr val="898989"/>
                </a:solidFill>
                <a:latin typeface="Calibri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90634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904" y="249936"/>
            <a:ext cx="7668768" cy="8930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2880"/>
              </a:lnSpc>
            </a:pPr>
            <a:r>
              <a:rPr lang="ru" sz="2300" b="1">
                <a:latin typeface="Times New Roman"/>
              </a:rPr>
              <a:t>Алгоритм расчета количества нормативных смен, подлежащих оплате и указываемых в реестре для ФСС</a:t>
            </a:r>
          </a:p>
          <a:p>
            <a:pPr indent="0" algn="ctr"/>
            <a:r>
              <a:rPr lang="ru" sz="1400">
                <a:latin typeface="Times New Roman"/>
              </a:rPr>
              <a:t>(применим для расчетов по основному месту работы и по работе по совместительству)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305738"/>
              </p:ext>
            </p:extLst>
          </p:nvPr>
        </p:nvGraphicFramePr>
        <p:xfrm>
          <a:off x="1975104" y="1264920"/>
          <a:ext cx="4422648" cy="499872"/>
        </p:xfrm>
        <a:graphic>
          <a:graphicData uri="http://schemas.openxmlformats.org/drawingml/2006/table">
            <a:tbl>
              <a:tblPr/>
              <a:tblGrid>
                <a:gridCol w="1301496"/>
                <a:gridCol w="633984"/>
                <a:gridCol w="877440"/>
                <a:gridCol w="738000"/>
                <a:gridCol w="871728"/>
              </a:tblGrid>
              <a:tr h="499872">
                <a:tc>
                  <a:txBody>
                    <a:bodyPr/>
                    <a:lstStyle/>
                    <a:p>
                      <a:pPr indent="0" algn="ctr"/>
                      <a:r>
                        <a:rPr lang="ru" sz="2000" b="1" dirty="0">
                          <a:latin typeface="Times New Roman" pitchFamily="18" charset="0"/>
                          <a:cs typeface="Times New Roman" pitchFamily="18" charset="0"/>
                        </a:rPr>
                        <a:t>КНС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203200" indent="0" algn="just"/>
                      <a:r>
                        <a:rPr lang="ru" sz="3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=</a:t>
                      </a:r>
                      <a:endParaRPr lang="ru" sz="3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90500" indent="0"/>
                      <a:r>
                        <a:rPr lang="ru" sz="2000" b="1" dirty="0">
                          <a:latin typeface="Times New Roman" pitchFamily="18" charset="0"/>
                          <a:cs typeface="Times New Roman" pitchFamily="18" charset="0"/>
                        </a:rPr>
                        <a:t>РВК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/</a:t>
                      </a:r>
                      <a:endParaRPr sz="2400" b="1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2000" b="1" dirty="0">
                          <a:latin typeface="Times New Roman" pitchFamily="18" charset="0"/>
                          <a:cs typeface="Times New Roman" pitchFamily="18" charset="0"/>
                        </a:rPr>
                        <a:t>НС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362514"/>
              </p:ext>
            </p:extLst>
          </p:nvPr>
        </p:nvGraphicFramePr>
        <p:xfrm>
          <a:off x="292608" y="2051304"/>
          <a:ext cx="8601456" cy="4394708"/>
        </p:xfrm>
        <a:graphic>
          <a:graphicData uri="http://schemas.openxmlformats.org/drawingml/2006/table">
            <a:tbl>
              <a:tblPr/>
              <a:tblGrid>
                <a:gridCol w="3273552"/>
                <a:gridCol w="5327904"/>
              </a:tblGrid>
              <a:tr h="2444496">
                <a:tc>
                  <a:txBody>
                    <a:bodyPr/>
                    <a:lstStyle/>
                    <a:p>
                      <a:pPr marL="190500" indent="0" algn="ctr"/>
                      <a:endParaRPr lang="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90500" indent="0" algn="ctr"/>
                      <a:r>
                        <a:rPr lang="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РВК</a:t>
                      </a:r>
                    </a:p>
                    <a:p>
                      <a:pPr indent="0" algn="ctr">
                        <a:lnSpc>
                          <a:spcPts val="1680"/>
                        </a:lnSpc>
                      </a:pPr>
                      <a:endParaRPr lang="ru" sz="1500" b="1" spc="250" dirty="0" smtClean="0">
                        <a:latin typeface="Times New Roman"/>
                      </a:endParaRPr>
                    </a:p>
                    <a:p>
                      <a:pPr indent="0" algn="ctr">
                        <a:lnSpc>
                          <a:spcPts val="1680"/>
                        </a:lnSpc>
                      </a:pPr>
                      <a:r>
                        <a:rPr lang="ru" sz="1500" b="1" spc="250" dirty="0" smtClean="0">
                          <a:latin typeface="Times New Roman"/>
                        </a:rPr>
                        <a:t>Расчетное </a:t>
                      </a:r>
                      <a:r>
                        <a:rPr lang="ru" sz="1500" b="1" spc="250" dirty="0">
                          <a:latin typeface="Times New Roman"/>
                        </a:rPr>
                        <a:t>время работы</a:t>
                      </a:r>
                      <a:r>
                        <a:rPr lang="ru" sz="1500" b="1" dirty="0">
                          <a:latin typeface="Times New Roman"/>
                        </a:rPr>
                        <a:t> с </a:t>
                      </a:r>
                      <a:r>
                        <a:rPr lang="en-US" sz="1500" b="1" dirty="0">
                          <a:latin typeface="Times New Roman"/>
                        </a:rPr>
                        <a:t>COVID-19</a:t>
                      </a:r>
                    </a:p>
                  </a:txBody>
                  <a:tcPr marL="0" marR="0" marT="0" marB="0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marR="101600" indent="0" algn="just">
                        <a:lnSpc>
                          <a:spcPts val="1656"/>
                        </a:lnSpc>
                      </a:pPr>
                      <a:r>
                        <a:rPr lang="ru" sz="1600" dirty="0">
                          <a:latin typeface="Times New Roman" pitchFamily="18" charset="0"/>
                          <a:cs typeface="Times New Roman" pitchFamily="18" charset="0"/>
                        </a:rPr>
                        <a:t>Суммарное отработанное время по табелю учета рабочего времени за дни работы в соответствующем календарном месяце, в которые работник оказывал медицинскую помощь (участвовал в оказании, обеспечивал оказание медицинской помощи) по диагностике и лечению новой коронавирусной инфекции 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(COVID-19), </a:t>
                      </a:r>
                      <a:r>
                        <a:rPr lang="ru" sz="1600" dirty="0">
                          <a:latin typeface="Times New Roman" pitchFamily="18" charset="0"/>
                          <a:cs typeface="Times New Roman" pitchFamily="18" charset="0"/>
                        </a:rPr>
                        <a:t>контактировал с пациентами с установленным диагнозом новой коронавирусной инфекции 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(COVID-19) </a:t>
                      </a:r>
                      <a:r>
                        <a:rPr lang="ru" sz="1600" dirty="0">
                          <a:latin typeface="Times New Roman" pitchFamily="18" charset="0"/>
                          <a:cs typeface="Times New Roman" pitchFamily="18" charset="0"/>
                        </a:rPr>
                        <a:t>или проводил судебно-медицинские экспертизы в случае подтверждения диагноза новой коронавирусной инфекции </a:t>
                      </a:r>
                      <a:r>
                        <a:rPr lang="en-US" sz="1600" dirty="0">
                          <a:latin typeface="Times New Roman" pitchFamily="18" charset="0"/>
                          <a:cs typeface="Times New Roman" pitchFamily="18" charset="0"/>
                        </a:rPr>
                        <a:t>(COVID-19), </a:t>
                      </a:r>
                      <a:r>
                        <a:rPr lang="ru" sz="1600" dirty="0">
                          <a:latin typeface="Times New Roman" pitchFamily="18" charset="0"/>
                          <a:cs typeface="Times New Roman" pitchFamily="18" charset="0"/>
                        </a:rPr>
                        <a:t>независимо от длительности контакта с пациентом в эти </a:t>
                      </a:r>
                      <a:r>
                        <a:rPr lang="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дни.</a:t>
                      </a:r>
                    </a:p>
                    <a:p>
                      <a:pPr marL="101600" marR="101600" indent="0" algn="just">
                        <a:lnSpc>
                          <a:spcPts val="1656"/>
                        </a:lnSpc>
                      </a:pPr>
                      <a:r>
                        <a:rPr lang="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" sz="1600" dirty="0">
                          <a:latin typeface="Times New Roman" pitchFamily="18" charset="0"/>
                          <a:cs typeface="Times New Roman" pitchFamily="18" charset="0"/>
                        </a:rPr>
                        <a:t>учитывается в информационных системах организаций)</a:t>
                      </a: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</a:tr>
              <a:tr h="1588008">
                <a:tc>
                  <a:txBody>
                    <a:bodyPr/>
                    <a:lstStyle/>
                    <a:p>
                      <a:pPr indent="0" algn="ctr">
                        <a:spcAft>
                          <a:spcPts val="420"/>
                        </a:spcAft>
                      </a:pPr>
                      <a:endParaRPr lang="ru" sz="1500" b="1" dirty="0" smtClean="0">
                        <a:latin typeface="Times New Roman"/>
                      </a:endParaRPr>
                    </a:p>
                    <a:p>
                      <a:pPr indent="0" algn="ctr">
                        <a:spcAft>
                          <a:spcPts val="420"/>
                        </a:spcAft>
                      </a:pPr>
                      <a:r>
                        <a:rPr lang="ru" sz="2000" b="1" dirty="0" smtClean="0">
                          <a:latin typeface="Times New Roman"/>
                        </a:rPr>
                        <a:t>НС</a:t>
                      </a:r>
                      <a:endParaRPr lang="ru" sz="2000" b="1" dirty="0">
                        <a:latin typeface="Times New Roman"/>
                      </a:endParaRPr>
                    </a:p>
                    <a:p>
                      <a:pPr indent="0" algn="ctr"/>
                      <a:r>
                        <a:rPr lang="ru" sz="1500" b="1" dirty="0">
                          <a:latin typeface="Times New Roman"/>
                        </a:rPr>
                        <a:t>Нормативная смена</a:t>
                      </a:r>
                    </a:p>
                  </a:txBody>
                  <a:tcPr marL="0" marR="0" marT="0" marB="0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marR="101600" indent="0" algn="just">
                        <a:lnSpc>
                          <a:spcPts val="1680"/>
                        </a:lnSpc>
                      </a:pPr>
                      <a:endParaRPr lang="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01600" marR="101600" indent="0" algn="just">
                        <a:lnSpc>
                          <a:spcPts val="1680"/>
                        </a:lnSpc>
                      </a:pPr>
                      <a:r>
                        <a:rPr lang="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Продолжительность </a:t>
                      </a:r>
                      <a:r>
                        <a:rPr lang="ru" sz="1600" dirty="0">
                          <a:latin typeface="Times New Roman" pitchFamily="18" charset="0"/>
                          <a:cs typeface="Times New Roman" pitchFamily="18" charset="0"/>
                        </a:rPr>
                        <a:t>в часах нормативной смены определенной как 1/5 от продолжительности рабочего времени в неделю, установленной для соответствующей категории работников в организации в соответствии с законодательством Российской Федерации</a:t>
                      </a:r>
                    </a:p>
                  </a:txBody>
                  <a:tcPr marL="0" marR="0" marT="0" marB="0">
                    <a:solidFill>
                      <a:srgbClr val="C5E0B5"/>
                    </a:solidFill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572" y="2276872"/>
            <a:ext cx="283464" cy="33558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56032"/>
            <a:ext cx="9108504" cy="1149096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127000" indent="0" algn="ctr"/>
            <a:r>
              <a:rPr lang="ru" sz="1400" dirty="0">
                <a:latin typeface="Times New Roman" pitchFamily="18" charset="0"/>
                <a:cs typeface="Times New Roman" pitchFamily="18" charset="0"/>
              </a:rPr>
              <a:t>Пример расчёта для </a:t>
            </a:r>
            <a:r>
              <a:rPr lang="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врача, оказывающего первичную медико-санитарную помощь в амбулаторных </a:t>
            </a:r>
            <a:r>
              <a:rPr lang="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условиях 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продолжительность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рабочей недели </a:t>
            </a:r>
            <a:r>
              <a:rPr lang="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часов, размер </a:t>
            </a:r>
            <a:r>
              <a:rPr lang="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выплаты за одну нормативную смену 2 430 руб</a:t>
            </a:r>
            <a:r>
              <a:rPr lang="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(ВНС_Кат)</a:t>
            </a:r>
            <a:endParaRPr lang="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111374"/>
              </p:ext>
            </p:extLst>
          </p:nvPr>
        </p:nvGraphicFramePr>
        <p:xfrm>
          <a:off x="289560" y="1558012"/>
          <a:ext cx="7321215" cy="4028967"/>
        </p:xfrm>
        <a:graphic>
          <a:graphicData uri="http://schemas.openxmlformats.org/drawingml/2006/table">
            <a:tbl>
              <a:tblPr/>
              <a:tblGrid>
                <a:gridCol w="249228"/>
                <a:gridCol w="2636950"/>
                <a:gridCol w="452257"/>
                <a:gridCol w="452257"/>
                <a:gridCol w="452257"/>
                <a:gridCol w="452257"/>
                <a:gridCol w="452257"/>
                <a:gridCol w="452257"/>
                <a:gridCol w="452257"/>
                <a:gridCol w="1269238"/>
              </a:tblGrid>
              <a:tr h="304254">
                <a:tc>
                  <a:txBody>
                    <a:bodyPr/>
                    <a:lstStyle/>
                    <a:p>
                      <a:endParaRPr sz="1400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Виды учёта рабочего времени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ПН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ВТ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СР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ЧТ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ПТ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СБ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ВС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РВК</a:t>
                      </a:r>
                    </a:p>
                  </a:txBody>
                  <a:tcPr marL="0" marR="0" marT="0" marB="0" anchor="ctr"/>
                </a:tc>
              </a:tr>
              <a:tr h="387524">
                <a:tc rowSpan="2">
                  <a:txBody>
                    <a:bodyPr/>
                    <a:lstStyle/>
                    <a:p>
                      <a:pPr indent="0" algn="ctr"/>
                      <a:r>
                        <a:rPr lang="ru" sz="400">
                          <a:latin typeface="Calibri"/>
                        </a:rPr>
                        <a:t>Неделя 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840"/>
                        </a:lnSpc>
                      </a:pPr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Учёт продолжительности общего рабочего времени (в часах) - </a:t>
                      </a:r>
                      <a:r>
                        <a:rPr lang="ru" sz="1000" dirty="0">
                          <a:solidFill>
                            <a:srgbClr val="5482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ведется медорганизациями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 dirty="0"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endParaRPr sz="18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endParaRPr sz="18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endParaRPr sz="18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endParaRPr sz="18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</a:tr>
              <a:tr h="550860">
                <a:tc vMerge="1"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840"/>
                        </a:lnSpc>
                      </a:pPr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Учёт продолжительности рабочего времени за дни работы, в которых был контакт </a:t>
                      </a:r>
                      <a:r>
                        <a:rPr lang="ru" sz="1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КОВИД-пациентами </a:t>
                      </a:r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(в часах, равно продолжительности всей смены независимо от продолжительности контакта</a:t>
                      </a:r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700" b="1">
                          <a:solidFill>
                            <a:srgbClr val="FF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</a:tr>
              <a:tr h="387524">
                <a:tc rowSpan="2">
                  <a:txBody>
                    <a:bodyPr/>
                    <a:lstStyle/>
                    <a:p>
                      <a:pPr indent="0" algn="ctr"/>
                      <a:r>
                        <a:rPr lang="ru" sz="400">
                          <a:latin typeface="Calibri"/>
                        </a:rPr>
                        <a:t>Неделя 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840"/>
                        </a:lnSpc>
                      </a:pPr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Учёт продолжительности общего рабочего времени (в часах) - </a:t>
                      </a:r>
                      <a:r>
                        <a:rPr lang="ru" sz="1000" dirty="0">
                          <a:solidFill>
                            <a:srgbClr val="5482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ведется медорганизациями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18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endParaRPr sz="18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endParaRPr sz="18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</a:tr>
              <a:tr h="550860">
                <a:tc vMerge="1"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840"/>
                        </a:lnSpc>
                      </a:pPr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Учёт продолжительности рабочего времени за дни работы, в которых был контакт </a:t>
                      </a:r>
                      <a:r>
                        <a:rPr lang="ru" sz="1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КОВИД-пациентами </a:t>
                      </a:r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(в часах, равно продолжительности всей смены независимо от продолжительности контакта</a:t>
                      </a:r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700" b="1">
                          <a:solidFill>
                            <a:srgbClr val="FF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</a:tr>
              <a:tr h="368308">
                <a:tc rowSpan="2">
                  <a:txBody>
                    <a:bodyPr/>
                    <a:lstStyle/>
                    <a:p>
                      <a:pPr indent="0" algn="ctr"/>
                      <a:r>
                        <a:rPr lang="ru" sz="400">
                          <a:latin typeface="Calibri"/>
                        </a:rPr>
                        <a:t>Неделя 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840"/>
                        </a:lnSpc>
                      </a:pPr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Учёт продолжительности общего рабочего времени (в часах) - </a:t>
                      </a:r>
                      <a:r>
                        <a:rPr lang="ru" sz="1000" dirty="0">
                          <a:solidFill>
                            <a:srgbClr val="5482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ведется медорганизациями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endParaRPr sz="17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endParaRPr sz="17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endParaRPr sz="17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</a:tr>
              <a:tr h="550860">
                <a:tc vMerge="1"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840"/>
                        </a:lnSpc>
                      </a:pPr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Учёт продолжительности рабочего времени за дни работы, в которых был контакт </a:t>
                      </a:r>
                      <a:r>
                        <a:rPr lang="ru" sz="1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КОВИД-пациентами </a:t>
                      </a:r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(в часах, равно продолжительности всей смены независимо от продолжительности контакта</a:t>
                      </a:r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endParaRPr sz="2500" dirty="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endParaRPr sz="25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700" b="1">
                          <a:solidFill>
                            <a:srgbClr val="FF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</a:tr>
              <a:tr h="368308">
                <a:tc rowSpan="2">
                  <a:txBody>
                    <a:bodyPr/>
                    <a:lstStyle/>
                    <a:p>
                      <a:pPr indent="0" algn="ctr"/>
                      <a:r>
                        <a:rPr lang="ru" sz="400">
                          <a:latin typeface="Calibri"/>
                        </a:rPr>
                        <a:t>Неделя 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840"/>
                        </a:lnSpc>
                      </a:pPr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Учёт продолжительности общего рабочего времени (в часах) - </a:t>
                      </a:r>
                      <a:r>
                        <a:rPr lang="ru" sz="1000" dirty="0">
                          <a:solidFill>
                            <a:srgbClr val="548235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ведется медорганизациями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endParaRPr sz="17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endParaRPr sz="17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endParaRPr sz="17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endParaRPr sz="1700"/>
                    </a:p>
                  </a:txBody>
                  <a:tcPr marL="0" marR="0" marT="0" marB="0">
                    <a:solidFill>
                      <a:srgbClr val="E4EAE0"/>
                    </a:solidFill>
                  </a:tcPr>
                </a:tc>
              </a:tr>
              <a:tr h="560469">
                <a:tc vMerge="1">
                  <a:txBody>
                    <a:bodyPr/>
                    <a:lstStyle/>
                    <a:p>
                      <a:endParaRPr sz="26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>
                        <a:lnSpc>
                          <a:spcPts val="840"/>
                        </a:lnSpc>
                      </a:pPr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Учёт продолжительности рабочего времени за дни работы, в которых был контакт </a:t>
                      </a:r>
                      <a:r>
                        <a:rPr lang="ru" sz="1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КОВИД-пациентами </a:t>
                      </a:r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(в часах, равно продолжительности всей смены независимо от продолжительности контакта</a:t>
                      </a:r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sz="26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/>
                      <a:r>
                        <a:rPr lang="ru" sz="1200">
                          <a:latin typeface="Calibri"/>
                        </a:rPr>
                        <a:t>7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endParaRPr sz="2600" dirty="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endParaRPr sz="26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200">
                          <a:latin typeface="Calibri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endParaRPr sz="26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endParaRPr sz="2600"/>
                    </a:p>
                  </a:txBody>
                  <a:tcPr marL="0" marR="0" marT="0" marB="0">
                    <a:solidFill>
                      <a:srgbClr val="F49A9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700" b="1" dirty="0">
                          <a:solidFill>
                            <a:srgbClr val="FF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0" marR="0" marT="0" marB="0" anchor="ctr">
                    <a:solidFill>
                      <a:srgbClr val="F49A91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908036" y="2063496"/>
            <a:ext cx="1086612" cy="5638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632"/>
              </a:lnSpc>
              <a:spcBef>
                <a:spcPts val="840"/>
              </a:spcBef>
              <a:spcAft>
                <a:spcPts val="14490"/>
              </a:spcAft>
            </a:pPr>
            <a:r>
              <a:rPr lang="ru" sz="1400" dirty="0">
                <a:latin typeface="Times New Roman" pitchFamily="18" charset="0"/>
                <a:cs typeface="Times New Roman" pitchFamily="18" charset="0"/>
              </a:rPr>
              <a:t>ИТОГО 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РВК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72 часа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за месяц, принимаемых для расчета выплаты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8353" y="5804134"/>
            <a:ext cx="9361040" cy="21715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spcAft>
                <a:spcPts val="1470"/>
              </a:spcAft>
            </a:pP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Действие 3.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Количество нормативных смен за месяц (КНС): </a:t>
            </a:r>
            <a:r>
              <a:rPr lang="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РВК / НС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= 72 / 6 = </a:t>
            </a:r>
            <a:r>
              <a:rPr lang="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pPr indent="0"/>
            <a:r>
              <a:rPr lang="ru" sz="1400" b="1" dirty="0">
                <a:solidFill>
                  <a:srgbClr val="181717"/>
                </a:solidFill>
                <a:latin typeface="Times New Roman" pitchFamily="18" charset="0"/>
                <a:cs typeface="Times New Roman" pitchFamily="18" charset="0"/>
              </a:rPr>
              <a:t>Действие 4. </a:t>
            </a:r>
            <a:r>
              <a:rPr lang="ru" sz="1400" dirty="0">
                <a:solidFill>
                  <a:srgbClr val="181717"/>
                </a:solidFill>
                <a:latin typeface="Times New Roman" pitchFamily="18" charset="0"/>
                <a:cs typeface="Times New Roman" pitchFamily="18" charset="0"/>
              </a:rPr>
              <a:t>Расчёт размера выплаты за месяц: </a:t>
            </a:r>
            <a:r>
              <a:rPr lang="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(КНС) </a:t>
            </a:r>
            <a:r>
              <a:rPr lang="ru" sz="1400" b="1" dirty="0">
                <a:solidFill>
                  <a:srgbClr val="181717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ВНС_Кат </a:t>
            </a:r>
            <a:r>
              <a:rPr lang="ru" sz="1400" dirty="0">
                <a:solidFill>
                  <a:srgbClr val="181717"/>
                </a:solidFill>
                <a:latin typeface="Times New Roman" pitchFamily="18" charset="0"/>
                <a:cs typeface="Times New Roman" pitchFamily="18" charset="0"/>
              </a:rPr>
              <a:t>* РК </a:t>
            </a:r>
            <a:r>
              <a:rPr lang="ru" sz="1200" dirty="0">
                <a:solidFill>
                  <a:srgbClr val="181717"/>
                </a:solidFill>
                <a:latin typeface="Times New Roman" pitchFamily="18" charset="0"/>
                <a:cs typeface="Times New Roman" pitchFamily="18" charset="0"/>
              </a:rPr>
              <a:t>(примем за 1,0) </a:t>
            </a:r>
            <a:r>
              <a:rPr lang="ru" sz="1400" dirty="0">
                <a:solidFill>
                  <a:srgbClr val="181717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" sz="1400" b="1" dirty="0">
                <a:solidFill>
                  <a:srgbClr val="181717"/>
                </a:solidFill>
                <a:latin typeface="Times New Roman" pitchFamily="18" charset="0"/>
                <a:cs typeface="Times New Roman" pitchFamily="18" charset="0"/>
              </a:rPr>
              <a:t>12 * 2430 * 1,0 = </a:t>
            </a:r>
            <a:r>
              <a:rPr lang="ru" sz="1400" b="1" u="sng" dirty="0">
                <a:solidFill>
                  <a:srgbClr val="181717"/>
                </a:solidFill>
                <a:latin typeface="Times New Roman" pitchFamily="18" charset="0"/>
                <a:cs typeface="Times New Roman" pitchFamily="18" charset="0"/>
              </a:rPr>
              <a:t>29 160 руб</a:t>
            </a:r>
            <a:r>
              <a:rPr lang="ru" sz="1400" b="1" dirty="0">
                <a:solidFill>
                  <a:srgbClr val="181717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354568" y="6486144"/>
            <a:ext cx="85344" cy="10972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/>
            <a:r>
              <a:rPr lang="ru" sz="850">
                <a:solidFill>
                  <a:srgbClr val="898989"/>
                </a:solidFill>
                <a:latin typeface="Calibri"/>
              </a:rPr>
              <a:t>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512" y="830580"/>
            <a:ext cx="99679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3065780" indent="0"/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Действие 1.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Продолжительность нормативной смены работника (</a:t>
            </a:r>
            <a:r>
              <a:rPr lang="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НС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): 30 / </a:t>
            </a:r>
            <a:r>
              <a:rPr lang="ru" sz="1400" dirty="0" smtClean="0">
                <a:latin typeface="Times New Roman" pitchFamily="18" charset="0"/>
                <a:cs typeface="Times New Roman" pitchFamily="18" charset="0"/>
              </a:rPr>
              <a:t>5 = </a:t>
            </a:r>
            <a:r>
              <a:rPr lang="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часов </a:t>
            </a:r>
          </a:p>
          <a:p>
            <a:pPr marR="3065780" indent="0"/>
            <a:endParaRPr lang="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R="3065780" indent="0"/>
            <a:r>
              <a:rPr lang="ru" sz="1400" b="1" dirty="0" smtClean="0">
                <a:latin typeface="Times New Roman" pitchFamily="18" charset="0"/>
                <a:cs typeface="Times New Roman" pitchFamily="18" charset="0"/>
              </a:rPr>
              <a:t>Действие </a:t>
            </a:r>
            <a:r>
              <a:rPr lang="ru" sz="14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" sz="1400" dirty="0">
                <a:latin typeface="Times New Roman" pitchFamily="18" charset="0"/>
                <a:cs typeface="Times New Roman" pitchFamily="18" charset="0"/>
              </a:rPr>
              <a:t>Продолжительность работы с КОВИД-пациентами: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8328" y="387096"/>
            <a:ext cx="8554152" cy="53644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2160"/>
              </a:lnSpc>
            </a:pPr>
            <a:r>
              <a:rPr lang="ru" sz="1700" b="1" dirty="0">
                <a:latin typeface="Times New Roman" pitchFamily="18" charset="0"/>
                <a:cs typeface="Times New Roman" pitchFamily="18" charset="0"/>
              </a:rPr>
              <a:t>ПРИМЕР УЧЕТА РАБОЧЕГО ВРЕМЕНИ ВРАЧЕЙ РАЗНЫХ КАТЕГОРИЙ РАБОТОДАТЕЛЕМ И РАСЧЕТА ВЫПЛАТЫ ФОНДОМ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365450"/>
              </p:ext>
            </p:extLst>
          </p:nvPr>
        </p:nvGraphicFramePr>
        <p:xfrm>
          <a:off x="173736" y="1008888"/>
          <a:ext cx="8747760" cy="3541776"/>
        </p:xfrm>
        <a:graphic>
          <a:graphicData uri="http://schemas.openxmlformats.org/drawingml/2006/table">
            <a:tbl>
              <a:tblPr/>
              <a:tblGrid>
                <a:gridCol w="1021080"/>
                <a:gridCol w="362712"/>
                <a:gridCol w="435864"/>
                <a:gridCol w="365760"/>
                <a:gridCol w="340640"/>
                <a:gridCol w="360040"/>
                <a:gridCol w="360040"/>
                <a:gridCol w="288032"/>
                <a:gridCol w="486144"/>
                <a:gridCol w="396240"/>
                <a:gridCol w="268224"/>
                <a:gridCol w="268224"/>
                <a:gridCol w="268224"/>
                <a:gridCol w="268224"/>
                <a:gridCol w="408432"/>
                <a:gridCol w="417576"/>
                <a:gridCol w="411480"/>
                <a:gridCol w="368808"/>
                <a:gridCol w="362712"/>
                <a:gridCol w="484632"/>
                <a:gridCol w="804672"/>
              </a:tblGrid>
              <a:tr h="268224">
                <a:tc rowSpan="3">
                  <a:txBody>
                    <a:bodyPr/>
                    <a:lstStyle/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КАТЕГОРИЯ РАБОТНИКА В СООТВЕТСТВИИ С ПОСТАНОВЛЕНИЕМ ПРАВИТЕЛЬСТВА</a:t>
                      </a:r>
                    </a:p>
                  </a:txBody>
                  <a:tcPr marL="0" marR="0" marT="0" marB="0" anchor="ctr">
                    <a:solidFill>
                      <a:srgbClr val="8FABDD"/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0"/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ВРАЧИ</a:t>
                      </a:r>
                    </a:p>
                  </a:txBody>
                  <a:tcPr marL="0" marR="0" marT="0" marB="0" anchor="ctr">
                    <a:solidFill>
                      <a:srgbClr val="8FABDD"/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НОРМА РВ В</a:t>
                      </a:r>
                    </a:p>
                    <a:p>
                      <a:pPr indent="0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НЕДЕЛЮ</a:t>
                      </a:r>
                    </a:p>
                  </a:txBody>
                  <a:tcPr marL="0" marR="0" marT="0" marB="0" anchor="ctr">
                    <a:solidFill>
                      <a:srgbClr val="8FABDD"/>
                    </a:solidFill>
                  </a:tcPr>
                </a:tc>
                <a:tc>
                  <a:txBody>
                    <a:bodyPr/>
                    <a:lstStyle/>
                    <a:p>
                      <a:pPr indent="0"/>
                      <a:r>
                        <a:rPr lang="ru" sz="700" b="1">
                          <a:latin typeface="Times New Roman" pitchFamily="18" charset="0"/>
                          <a:cs typeface="Times New Roman" pitchFamily="18" charset="0"/>
                        </a:rPr>
                        <a:t>РАСЧЕТ</a:t>
                      </a:r>
                    </a:p>
                  </a:txBody>
                  <a:tcPr marL="0" marR="0" marT="0" marB="0" anchor="ctr">
                    <a:solidFill>
                      <a:srgbClr val="8FABDD"/>
                    </a:solidFill>
                  </a:tcPr>
                </a:tc>
                <a:tc gridSpan="6">
                  <a:txBody>
                    <a:bodyPr/>
                    <a:lstStyle/>
                    <a:p>
                      <a:pPr indent="0" algn="ctr"/>
                      <a:r>
                        <a:rPr lang="ru" sz="700" b="1">
                          <a:latin typeface="Times New Roman" pitchFamily="18" charset="0"/>
                          <a:cs typeface="Times New Roman" pitchFamily="18" charset="0"/>
                        </a:rPr>
                        <a:t>ОТРАБОТАННОЕ РАБОЧЕЕ ВРЕМЯ, ЧАС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 gridSpan="8">
                  <a:txBody>
                    <a:bodyPr/>
                    <a:lstStyle/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>
                          <a:latin typeface="Times New Roman" pitchFamily="18" charset="0"/>
                          <a:cs typeface="Times New Roman" pitchFamily="18" charset="0"/>
                        </a:rPr>
                        <a:t>ИЗ НЕГО - ФАКТИЧЕСКИ РАБОТАЛ С ПАЦИЕНТАМИ С НОВОЙ КОРОНАВИРУСНОЙ ИНФЕКЦИЕЙ </a:t>
                      </a:r>
                      <a:r>
                        <a:rPr lang="en-US" sz="700" b="1">
                          <a:latin typeface="Times New Roman" pitchFamily="18" charset="0"/>
                          <a:cs typeface="Times New Roman" pitchFamily="18" charset="0"/>
                        </a:rPr>
                        <a:t>(COVID-19)</a:t>
                      </a: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300"/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600" b="1" dirty="0">
                          <a:latin typeface="Times New Roman" pitchFamily="18" charset="0"/>
                          <a:cs typeface="Times New Roman" pitchFamily="18" charset="0"/>
                        </a:rPr>
                        <a:t>РАЙОН</a:t>
                      </a:r>
                    </a:p>
                    <a:p>
                      <a:pPr marL="101600" indent="0" algn="ctr">
                        <a:lnSpc>
                          <a:spcPts val="960"/>
                        </a:lnSpc>
                      </a:pPr>
                      <a:r>
                        <a:rPr lang="ru" sz="600" b="1" dirty="0">
                          <a:latin typeface="Times New Roman" pitchFamily="18" charset="0"/>
                          <a:cs typeface="Times New Roman" pitchFamily="18" charset="0"/>
                        </a:rPr>
                        <a:t>НЫЙ</a:t>
                      </a: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600" b="1" dirty="0">
                          <a:latin typeface="Times New Roman" pitchFamily="18" charset="0"/>
                          <a:cs typeface="Times New Roman" pitchFamily="18" charset="0"/>
                        </a:rPr>
                        <a:t>КОЭФ</a:t>
                      </a:r>
                    </a:p>
                  </a:txBody>
                  <a:tcPr marL="0" marR="0" marT="0" marB="0" anchor="ctr">
                    <a:solidFill>
                      <a:srgbClr val="8FABDD"/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600" b="1" dirty="0">
                          <a:latin typeface="Times New Roman" pitchFamily="18" charset="0"/>
                          <a:cs typeface="Times New Roman" pitchFamily="18" charset="0"/>
                        </a:rPr>
                        <a:t>РАЗМЕР ВЫПЛАТЫ ЗА 1 НОРМО СМЕНУ, РУБ</a:t>
                      </a:r>
                    </a:p>
                  </a:txBody>
                  <a:tcPr marL="0" marR="0" marT="0" marB="0" anchor="ctr">
                    <a:solidFill>
                      <a:srgbClr val="8FABDD"/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lnSpc>
                          <a:spcPts val="960"/>
                        </a:lnSpc>
                        <a:spcAft>
                          <a:spcPts val="420"/>
                        </a:spcAft>
                      </a:pPr>
                      <a:r>
                        <a:rPr lang="ru" sz="600" b="1" dirty="0">
                          <a:latin typeface="Times New Roman" pitchFamily="18" charset="0"/>
                          <a:cs typeface="Times New Roman" pitchFamily="18" charset="0"/>
                        </a:rPr>
                        <a:t>СУММА ВЫПЛАТЫ К ПЕРЕЧИСЛЕНИЮ, РУБ</a:t>
                      </a:r>
                    </a:p>
                    <a:p>
                      <a:pPr indent="0" algn="ctr"/>
                      <a:r>
                        <a:rPr lang="ru" sz="7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гр17*гр18*гр19</a:t>
                      </a:r>
                      <a:endParaRPr lang="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8FABDD"/>
                    </a:solidFill>
                  </a:tcPr>
                </a:tc>
              </a:tr>
              <a:tr h="231648">
                <a:tc v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indent="0">
                        <a:spcAft>
                          <a:spcPts val="21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НОРМО</a:t>
                      </a:r>
                    </a:p>
                    <a:p>
                      <a:pPr indent="0">
                        <a:spcAft>
                          <a:spcPts val="84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СМЕНА</a:t>
                      </a:r>
                    </a:p>
                    <a:p>
                      <a:pPr indent="0" algn="ctr"/>
                      <a:r>
                        <a:rPr lang="ru" sz="7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гр2/5</a:t>
                      </a:r>
                      <a:endParaRPr lang="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8FABDD"/>
                    </a:solidFill>
                  </a:tcPr>
                </a:tc>
                <a:tc gridSpan="5">
                  <a:txBody>
                    <a:bodyPr/>
                    <a:lstStyle/>
                    <a:p>
                      <a:pPr indent="0"/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ПО ТАБЕЛЮ УЧЕТА РАБОЧЕГО ВРЕМЕНИ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just"/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РАСЧЕТ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 gridSpan="5">
                  <a:txBody>
                    <a:bodyPr/>
                    <a:lstStyle/>
                    <a:p>
                      <a:pPr indent="0"/>
                      <a:r>
                        <a:rPr lang="ru" sz="700" b="1">
                          <a:latin typeface="Times New Roman" pitchFamily="18" charset="0"/>
                          <a:cs typeface="Times New Roman" pitchFamily="18" charset="0"/>
                        </a:rPr>
                        <a:t>ПО УЧЕТУ КОВИДНОГО ВРЕМЕНИ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indent="0" algn="ctr"/>
                      <a:r>
                        <a:rPr lang="ru" sz="700" b="1">
                          <a:latin typeface="Times New Roman" pitchFamily="18" charset="0"/>
                          <a:cs typeface="Times New Roman" pitchFamily="18" charset="0"/>
                        </a:rPr>
                        <a:t>РАСЧЕТ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1100"/>
                    </a:p>
                  </a:txBody>
                  <a:tcPr marL="0" marR="0" marT="0" marB="0"/>
                </a:tc>
              </a:tr>
              <a:tr h="853440">
                <a:tc vMerge="1">
                  <a:txBody>
                    <a:bodyPr/>
                    <a:lstStyle/>
                    <a:p>
                      <a:endParaRPr sz="41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41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41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4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21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1-ая</a:t>
                      </a:r>
                    </a:p>
                    <a:p>
                      <a:pPr indent="0" algn="ctr"/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нед.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ctr">
                        <a:spcAft>
                          <a:spcPts val="21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2-ая</a:t>
                      </a:r>
                    </a:p>
                    <a:p>
                      <a:pPr marL="88900" indent="0" algn="ctr"/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нед.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ctr">
                        <a:spcAft>
                          <a:spcPts val="21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3-ая</a:t>
                      </a:r>
                    </a:p>
                    <a:p>
                      <a:pPr marL="88900" indent="0" algn="ctr"/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нед.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21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4-ая</a:t>
                      </a:r>
                    </a:p>
                    <a:p>
                      <a:pPr indent="0" algn="ctr"/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нед.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и 1</a:t>
                      </a: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раб.день</a:t>
                      </a:r>
                      <a:endParaRPr lang="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960"/>
                        </a:lnSpc>
                        <a:spcAft>
                          <a:spcPts val="42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всего за месяц</a:t>
                      </a: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гр4+гр5+</a:t>
                      </a: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гр6+гр7+</a:t>
                      </a: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гр8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21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1-ая</a:t>
                      </a:r>
                    </a:p>
                    <a:p>
                      <a:pPr indent="0" algn="ctr"/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нед.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21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2-ая</a:t>
                      </a:r>
                    </a:p>
                    <a:p>
                      <a:pPr indent="0" algn="ctr"/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нед.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21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3-ая</a:t>
                      </a:r>
                    </a:p>
                    <a:p>
                      <a:pPr indent="0" algn="ctr"/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нед.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21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4-ая</a:t>
                      </a:r>
                    </a:p>
                    <a:p>
                      <a:pPr indent="0" algn="ctr"/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нед.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 algn="ctr">
                        <a:spcAft>
                          <a:spcPts val="21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и 1</a:t>
                      </a:r>
                    </a:p>
                    <a:p>
                      <a:pPr indent="0" algn="ctr"/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раб.день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ts val="960"/>
                        </a:lnSpc>
                        <a:spcAft>
                          <a:spcPts val="42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всего за месяц</a:t>
                      </a: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гр10+1р1</a:t>
                      </a: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1+гр12+г</a:t>
                      </a: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р13+гр14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39700" indent="0" algn="l">
                        <a:lnSpc>
                          <a:spcPts val="960"/>
                        </a:lnSpc>
                      </a:pPr>
                      <a:r>
                        <a:rPr lang="ru" sz="7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нормо</a:t>
                      </a:r>
                      <a:endParaRPr lang="ru" sz="7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139700" indent="0" algn="ctr">
                        <a:lnSpc>
                          <a:spcPts val="960"/>
                        </a:lnSpc>
                        <a:spcAft>
                          <a:spcPts val="420"/>
                        </a:spcAft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смен</a:t>
                      </a:r>
                    </a:p>
                    <a:p>
                      <a:pPr indent="0" algn="ctr"/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гр15/гр3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27000"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кол</a:t>
                      </a: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нормо</a:t>
                      </a: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смен,</a:t>
                      </a: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округл</a:t>
                      </a:r>
                    </a:p>
                    <a:p>
                      <a:pPr marL="127000"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до</a:t>
                      </a: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одной</a:t>
                      </a:r>
                    </a:p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700" b="1" dirty="0">
                          <a:latin typeface="Times New Roman" pitchFamily="18" charset="0"/>
                          <a:cs typeface="Times New Roman" pitchFamily="18" charset="0"/>
                        </a:rPr>
                        <a:t>десятой</a:t>
                      </a: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sz="41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41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4100"/>
                    </a:p>
                  </a:txBody>
                  <a:tcPr marL="0" marR="0" marT="0" marB="0"/>
                </a:tc>
              </a:tr>
              <a:tr h="164592">
                <a:tc>
                  <a:txBody>
                    <a:bodyPr/>
                    <a:lstStyle/>
                    <a:p>
                      <a:pPr indent="0" algn="ctr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39700" indent="0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39700" indent="0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anchor="b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27000" indent="0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0" marR="0" marT="0" marB="0" anchor="b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0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0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R="152400" indent="0" algn="r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R="127000" indent="0" algn="r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0" marR="0" marT="0" marB="0" anchor="b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27000" indent="0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27000" indent="0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0" marR="0" marT="0" marB="0" anchor="b"/>
                </a:tc>
              </a:tr>
              <a:tr h="807720">
                <a:tc>
                  <a:txBody>
                    <a:bodyPr/>
                    <a:lstStyle/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800">
                          <a:latin typeface="Times New Roman" pitchFamily="18" charset="0"/>
                          <a:cs typeface="Times New Roman" pitchFamily="18" charset="0"/>
                        </a:rPr>
                        <a:t>Врач, оказывающий специализированную медицинскую помощь в стационарных условиях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ФИО1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2400"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2400"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39700" indent="0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indent="0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12,0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0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3 880,00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60 528,00</a:t>
                      </a:r>
                    </a:p>
                  </a:txBody>
                  <a:tcPr marL="0" marR="0" marT="0" marB="0" anchor="ctr"/>
                </a:tc>
              </a:tr>
              <a:tr h="612648">
                <a:tc>
                  <a:txBody>
                    <a:bodyPr/>
                    <a:lstStyle/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800">
                          <a:latin typeface="Times New Roman" pitchFamily="18" charset="0"/>
                          <a:cs typeface="Times New Roman" pitchFamily="18" charset="0"/>
                        </a:rPr>
                        <a:t>Врач, оказывающий скорую медицинскую помощь, выездной бригады скорой медицинской помощи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indent="0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ФИО2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24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7,2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210"/>
                        </a:spcAft>
                      </a:pPr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11,666</a:t>
                      </a:r>
                    </a:p>
                    <a:p>
                      <a:pPr marL="139700" indent="0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667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indent="0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11,7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0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2 430,00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34 117,20</a:t>
                      </a:r>
                    </a:p>
                  </a:txBody>
                  <a:tcPr marL="0" marR="0" marT="0" marB="0" anchor="ctr"/>
                </a:tc>
              </a:tr>
              <a:tr h="545592">
                <a:tc>
                  <a:txBody>
                    <a:bodyPr/>
                    <a:lstStyle/>
                    <a:p>
                      <a:pPr indent="0" algn="ctr">
                        <a:lnSpc>
                          <a:spcPts val="960"/>
                        </a:lnSpc>
                      </a:pPr>
                      <a:r>
                        <a:rPr lang="ru" sz="800">
                          <a:latin typeface="Times New Roman" pitchFamily="18" charset="0"/>
                          <a:cs typeface="Times New Roman" pitchFamily="18" charset="0"/>
                        </a:rPr>
                        <a:t>Врач, оказывающий первичную медикосанитарную помощь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/>
                      <a:r>
                        <a:rPr lang="ru" sz="1000">
                          <a:latin typeface="Times New Roman" pitchFamily="18" charset="0"/>
                          <a:cs typeface="Times New Roman" pitchFamily="18" charset="0"/>
                        </a:rPr>
                        <a:t>ФИО3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24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143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7,8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marL="1143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</a:p>
                  </a:txBody>
                  <a:tcPr marL="0" marR="0" marT="0" marB="0" anchor="ctr">
                    <a:solidFill>
                      <a:srgbClr val="E4EAE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65100" indent="0" algn="ctr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52400" indent="0" algn="ctr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spcAft>
                          <a:spcPts val="210"/>
                        </a:spcAft>
                      </a:pPr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5,8974</a:t>
                      </a:r>
                    </a:p>
                    <a:p>
                      <a:pPr marL="139700" indent="0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359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27000" indent="0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</a:p>
                  </a:txBody>
                  <a:tcPr marL="0" marR="0" marT="0" marB="0" anchor="ctr">
                    <a:solidFill>
                      <a:srgbClr val="C5E0B5"/>
                    </a:solidFill>
                  </a:tcPr>
                </a:tc>
                <a:tc>
                  <a:txBody>
                    <a:bodyPr/>
                    <a:lstStyle/>
                    <a:p>
                      <a:pPr marL="101600" indent="0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/>
                      <a:r>
                        <a:rPr lang="ru" sz="1000" b="1">
                          <a:latin typeface="Times New Roman" pitchFamily="18" charset="0"/>
                          <a:cs typeface="Times New Roman" pitchFamily="18" charset="0"/>
                        </a:rPr>
                        <a:t>2 430,00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2400" indent="0"/>
                      <a:r>
                        <a:rPr lang="ru" sz="1000" b="1" dirty="0">
                          <a:latin typeface="Times New Roman" pitchFamily="18" charset="0"/>
                          <a:cs typeface="Times New Roman" pitchFamily="18" charset="0"/>
                        </a:rPr>
                        <a:t>14 337,00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9512" y="4653136"/>
            <a:ext cx="8712968" cy="792088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200"/>
              </a:lnSpc>
            </a:pPr>
            <a:r>
              <a:rPr lang="ru" sz="1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РАБОТОДАТЕЛЬ: </a:t>
            </a:r>
            <a:endParaRPr lang="ru" sz="1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0" algn="just">
              <a:lnSpc>
                <a:spcPts val="1200"/>
              </a:lnSpc>
            </a:pPr>
            <a:r>
              <a:rPr lang="ru" sz="1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" sz="1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КАЖДОМУ РАБОТНИКУ ВЕДЕТ УЧЕТ РАБОЧЕГО ВРЕМЕНИ, УЧЕТ ДНЕЙ, В КОТОРЫЕ РАБОТНИК ОКАЗЫВАЛ МЕДИЦИНСКУЮ ПОМОЩЬ (УЧАСТВОВАЛ В ОКАЗАНИИ, ОБЕСПЕЧИВАЛ ОКАЗАНИЕ МЕДИЦИНСКОЙ ПОМОЩИ) ПО ДИАГНОСТИКЕ И ЛЕЧЕНИЮ НОВОЙ КОРОНАВИРУСНОЙ ИНФЕКЦИИ </a:t>
            </a:r>
            <a:r>
              <a:rPr lang="en-US" sz="1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(COVID-19), </a:t>
            </a:r>
            <a:r>
              <a:rPr lang="ru" sz="1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КОНТАКТИРОВАЛ С ПАЦИЕНТАМИ С УСТАНОВЛЕННЫМ ДИАГНОЗОМ НОВОЙ КОРОНАВИРУСНОЙ ИНФЕКЦИИ </a:t>
            </a:r>
            <a:r>
              <a:rPr lang="en-US" sz="1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(COVID-19) </a:t>
            </a:r>
            <a:r>
              <a:rPr lang="ru" sz="1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ИЛИ ПРОВОДИЛ </a:t>
            </a:r>
            <a:r>
              <a:rPr lang="ru" sz="1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СУДЕБНО-МЕДИЦИНСКИЕ ЭКСПЕРТИЗЫ В СЛУЧАЕ ПОДТВЕРЖДЕНИЯ ДИАГНОЗА НОВОЙ КОРОНАВИРУСНОЙ ИНФЕКЦИИ </a:t>
            </a:r>
            <a:r>
              <a:rPr lang="en-US" sz="1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(COVID-19), </a:t>
            </a:r>
            <a:r>
              <a:rPr lang="ru" sz="1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О</a:t>
            </a:r>
            <a:r>
              <a:rPr lang="ru" sz="1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СУЩЕСТВЛЯЕТ РАСЧЕТ КОЛИЧЕСТВА НОРМОСМЕН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5675376"/>
            <a:ext cx="4191320" cy="106375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960"/>
              </a:lnSpc>
            </a:pPr>
            <a:r>
              <a:rPr lang="ru" sz="800" dirty="0">
                <a:latin typeface="Times New Roman" pitchFamily="18" charset="0"/>
                <a:cs typeface="Times New Roman" pitchFamily="18" charset="0"/>
              </a:rPr>
              <a:t>Число нормативных смен определяется путем деления суммарного отработанного времени по табелю учета рабочего времени за дни работы в соответствующем месяце, в которые работник оказывал медицинскую помощь (участвовал в оказании, обеспечивал оказание медицинской помощи) по диагностике и лечению новой коронавирусной инфекции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(COVID-19), </a:t>
            </a:r>
            <a:r>
              <a:rPr lang="ru" sz="800" dirty="0">
                <a:latin typeface="Times New Roman" pitchFamily="18" charset="0"/>
                <a:cs typeface="Times New Roman" pitchFamily="18" charset="0"/>
              </a:rPr>
              <a:t>контактировал с пациентами с установленным диагнозом новой коронавирусной инфекции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(COVID-19) </a:t>
            </a:r>
            <a:r>
              <a:rPr lang="ru" sz="800" dirty="0">
                <a:latin typeface="Times New Roman" pitchFamily="18" charset="0"/>
                <a:cs typeface="Times New Roman" pitchFamily="18" charset="0"/>
              </a:rPr>
              <a:t>или проводил судебно-медицинские экспертизы в случае подтверждения диагноза новой коронавирусной инфекции </a:t>
            </a:r>
            <a:r>
              <a:rPr lang="en-US" sz="800" dirty="0">
                <a:latin typeface="Times New Roman" pitchFamily="18" charset="0"/>
                <a:cs typeface="Times New Roman" pitchFamily="18" charset="0"/>
              </a:rPr>
              <a:t>(COVID-19), </a:t>
            </a:r>
            <a:r>
              <a:rPr lang="ru" sz="800" dirty="0">
                <a:latin typeface="Times New Roman" pitchFamily="18" charset="0"/>
                <a:cs typeface="Times New Roman" pitchFamily="18" charset="0"/>
              </a:rPr>
              <a:t>независимо от длительности контакта с пациентом в эти дни, на продолжительность нормативной смены. Расчет ведется с округлением до десятой части числа нормативных смен.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5614416"/>
            <a:ext cx="3945640" cy="112471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440"/>
              </a:lnSpc>
            </a:pPr>
            <a:r>
              <a:rPr lang="ru" sz="1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ФОНД:</a:t>
            </a:r>
            <a:r>
              <a:rPr lang="ru" sz="10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0" algn="just">
              <a:lnSpc>
                <a:spcPts val="1440"/>
              </a:lnSpc>
            </a:pPr>
            <a:r>
              <a:rPr lang="ru" sz="1000" b="1" dirty="0" smtClean="0">
                <a:latin typeface="Times New Roman" pitchFamily="18" charset="0"/>
                <a:cs typeface="Times New Roman" pitchFamily="18" charset="0"/>
              </a:rPr>
              <a:t>ОСУЩЕСТВЛЯЕТ </a:t>
            </a:r>
            <a:r>
              <a:rPr lang="ru" sz="1000" b="1" dirty="0">
                <a:latin typeface="Times New Roman" pitchFamily="18" charset="0"/>
                <a:cs typeface="Times New Roman" pitchFamily="18" charset="0"/>
              </a:rPr>
              <a:t>ИСЧИСЛЕНИЕ ВЫПЛАТЫ С УЧЕТОМ КОЛИЧЕСТВА НОРМОСМЕН, РАЙОННОГО КОЭФФИЦИЕНТА И РАЗМЕРА ВЫПЛАТЫ ЗА НОРМОСМЕНУ, СООТВЕТСТВУЮЩЕЙ КАТЕГОРИИ РАБОТНИКА, И ПЕРЕЧИСЛЯЕТ ВЫПЛАТУ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1948053"/>
            <a:ext cx="2615347" cy="2038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74992" y="356616"/>
            <a:ext cx="1243584" cy="18592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r">
              <a:spcAft>
                <a:spcPts val="1050"/>
              </a:spcAft>
            </a:pPr>
            <a:endParaRPr lang="ru" sz="1700" b="1" dirty="0">
              <a:latin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584" y="5157192"/>
            <a:ext cx="7491984" cy="21640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>
              <a:spcBef>
                <a:spcPts val="1050"/>
              </a:spcBef>
              <a:spcAft>
                <a:spcPts val="2520"/>
              </a:spcAft>
            </a:pPr>
            <a:r>
              <a:rPr lang="ru" sz="1500" b="1" dirty="0">
                <a:latin typeface="Times New Roman" pitchFamily="18" charset="0"/>
                <a:cs typeface="Times New Roman" pitchFamily="18" charset="0"/>
              </a:rPr>
              <a:t>Нормальная продолжительность рабочего времени 40 часов в неделю (ст. 91 ТК РФ)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2400" y="1798320"/>
            <a:ext cx="4154424" cy="15544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1608"/>
              </a:lnSpc>
            </a:pP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- для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работников до 16 лет - </a:t>
            </a:r>
            <a:r>
              <a:rPr lang="ru" sz="1300" u="sng" dirty="0">
                <a:latin typeface="Times New Roman" pitchFamily="18" charset="0"/>
                <a:cs typeface="Times New Roman" pitchFamily="18" charset="0"/>
              </a:rPr>
              <a:t>не более 24 часов в неделю;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2400" y="2005584"/>
            <a:ext cx="4559808" cy="15544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1608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работников от 16 до 18 лет - </a:t>
            </a:r>
            <a:r>
              <a:rPr lang="ru" sz="1300" u="sng" dirty="0">
                <a:latin typeface="Times New Roman" pitchFamily="18" charset="0"/>
                <a:cs typeface="Times New Roman" pitchFamily="18" charset="0"/>
              </a:rPr>
              <a:t>не более 35 часов в неделю;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9143" y="2209800"/>
            <a:ext cx="5427712" cy="252647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608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работников - инвалидов I или II группы, - </a:t>
            </a:r>
            <a:r>
              <a:rPr lang="ru" sz="1300" u="sng" dirty="0">
                <a:latin typeface="Times New Roman" pitchFamily="18" charset="0"/>
                <a:cs typeface="Times New Roman" pitchFamily="18" charset="0"/>
              </a:rPr>
              <a:t>не более 35 часов в </a:t>
            </a:r>
            <a:r>
              <a:rPr lang="ru" sz="1300" u="sng" dirty="0" smtClean="0">
                <a:latin typeface="Times New Roman" pitchFamily="18" charset="0"/>
                <a:cs typeface="Times New Roman" pitchFamily="18" charset="0"/>
              </a:rPr>
              <a:t>неделю;</a:t>
            </a:r>
            <a:endParaRPr lang="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2400" y="2462447"/>
            <a:ext cx="6644640" cy="36271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608"/>
              </a:lnSpc>
            </a:pP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- для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работников, условия труда на рабочих местах, которых по СОУТ отнесены к вредным (3 или 4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степени)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или опасным условиям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труда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" sz="1300" u="sng" dirty="0">
                <a:latin typeface="Times New Roman" pitchFamily="18" charset="0"/>
                <a:cs typeface="Times New Roman" pitchFamily="18" charset="0"/>
              </a:rPr>
              <a:t>не более 36 часов в неделю;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3363" y="2851404"/>
            <a:ext cx="6641592" cy="36271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just">
              <a:lnSpc>
                <a:spcPts val="1608"/>
              </a:lnSpc>
            </a:pP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- для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женщин, работающих в сельской местности и (или) в районах Крайнего Севера и приравненных к ним местностях - </a:t>
            </a:r>
            <a:r>
              <a:rPr lang="ru" sz="1300" u="sng" dirty="0">
                <a:latin typeface="Times New Roman" pitchFamily="18" charset="0"/>
                <a:cs typeface="Times New Roman" pitchFamily="18" charset="0"/>
              </a:rPr>
              <a:t>не более 36 часов в неделю;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4488" y="3456432"/>
            <a:ext cx="8933688" cy="3596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608"/>
              </a:lnSpc>
            </a:pPr>
            <a:r>
              <a:rPr lang="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медицинских работников (ст. 350 ТК РФ): </a:t>
            </a:r>
            <a:r>
              <a:rPr lang="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" b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" b="1" dirty="0">
                <a:latin typeface="Times New Roman" pitchFamily="18" charset="0"/>
                <a:cs typeface="Times New Roman" pitchFamily="18" charset="0"/>
              </a:rPr>
              <a:t>более 39 часов в неделю.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7536" y="3816096"/>
            <a:ext cx="7589520" cy="20726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1608"/>
              </a:lnSpc>
            </a:pP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В зависимости от должности Правительством РФ  (постановление от 14.02.2003 № 101)  установлено:</a:t>
            </a:r>
            <a:endParaRPr lang="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0584" y="4072128"/>
            <a:ext cx="6605016" cy="15544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1608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36 часов в 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неделю </a:t>
            </a:r>
            <a:r>
              <a:rPr lang="ru" sz="1300" dirty="0">
                <a:latin typeface="Times New Roman" pitchFamily="18" charset="0"/>
                <a:cs typeface="Times New Roman" pitchFamily="18" charset="0"/>
              </a:rPr>
              <a:t>(врачи, СМП и ММП в инфекционных больницах, КВД, ЛПУ СПИД и т.д.)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0584" y="4279392"/>
            <a:ext cx="9511976" cy="3596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608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33 часа в неделю (врачи оказывающие медпомощь амбулаторно, врачи и СМП физиокабинетов, врачи-стоматологи)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8950" y="4476514"/>
            <a:ext cx="8669513" cy="35966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1608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30 часов в неделю (врачи, СМП и ММП в туберкулезных больницах, патолого-анатомических отделениях)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1786" y="4682766"/>
            <a:ext cx="7470648" cy="258401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indent="0" algn="just">
              <a:lnSpc>
                <a:spcPts val="1608"/>
              </a:lnSpc>
              <a:spcAft>
                <a:spcPts val="1050"/>
              </a:spcAft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24 часа в неделю - для медицинских работников, непосредственно осуществляющих гамма-терапию</a:t>
            </a:r>
            <a:r>
              <a:rPr lang="ru" sz="13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14032" y="1335024"/>
            <a:ext cx="1914144" cy="1420368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lIns="0" tIns="0" rIns="0" bIns="0">
            <a:noAutofit/>
          </a:bodyPr>
          <a:lstStyle/>
          <a:p>
            <a:pPr indent="0" algn="ctr">
              <a:lnSpc>
                <a:spcPts val="1608"/>
              </a:lnSpc>
            </a:pPr>
            <a:r>
              <a:rPr lang="ru" sz="1300" dirty="0">
                <a:latin typeface="Times New Roman" pitchFamily="18" charset="0"/>
                <a:cs typeface="Times New Roman" pitchFamily="18" charset="0"/>
              </a:rPr>
              <a:t>Для лиц в возрасте до 18 лет получающих общее или среднее профессиональное образование и совмещающих его с работой 12 и 17,5 часов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33537" y="5698438"/>
            <a:ext cx="7930896" cy="396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 algn="r">
              <a:spcBef>
                <a:spcPts val="1050"/>
              </a:spcBef>
              <a:spcAft>
                <a:spcPts val="210"/>
              </a:spcAft>
            </a:pPr>
            <a:r>
              <a:rPr lang="ru" sz="13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случае если работник подпадает одновременно под несколько категорий устанавливается наименьшая</a:t>
            </a:r>
          </a:p>
          <a:p>
            <a:pPr marL="2514092" indent="0"/>
            <a:r>
              <a:rPr lang="ru" sz="13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продолжительность рабочего </a:t>
            </a:r>
            <a:r>
              <a:rPr lang="ru" sz="13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времени!</a:t>
            </a:r>
            <a:endParaRPr lang="ru" sz="13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4678" y="1147838"/>
            <a:ext cx="54521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Всем (ст. 92 ТК РФ):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7078" y="688693"/>
            <a:ext cx="545217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Сокращенное время  работы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3550" y="174890"/>
            <a:ext cx="6748544" cy="51780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Информационная работа с получателями выплат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53" y="1524889"/>
            <a:ext cx="1554482" cy="20726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444" y="1520578"/>
            <a:ext cx="2868562" cy="20889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1" y="1418211"/>
            <a:ext cx="2190749" cy="21793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4353" y="3727381"/>
            <a:ext cx="20116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Горячая линия Фонда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86445" y="3727380"/>
            <a:ext cx="29199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СМС-сообщения при зачислении выплаты:</a:t>
            </a: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«Специальная социальная выплата работникам медицинских и иных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организаций»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72200" y="3727380"/>
            <a:ext cx="2971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Статус расчета и выплаты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Подача жалобы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(личный кабинет Фонда)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875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1354</Words>
  <Application>Microsoft Office PowerPoint</Application>
  <PresentationFormat>Экран (4:3)</PresentationFormat>
  <Paragraphs>286</Paragraphs>
  <Slides>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Информационная работа с получателями выплат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Королев Сергей Александрович</dc:creator>
  <cp:lastModifiedBy>Шаталова Ольга Сергеевна</cp:lastModifiedBy>
  <cp:revision>18</cp:revision>
  <dcterms:modified xsi:type="dcterms:W3CDTF">2020-11-10T13:56:47Z</dcterms:modified>
</cp:coreProperties>
</file>