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8" r:id="rId2"/>
    <p:sldId id="269" r:id="rId3"/>
    <p:sldId id="270" r:id="rId4"/>
    <p:sldId id="272" r:id="rId5"/>
    <p:sldId id="267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76AD7-4B50-49AB-BC9E-48BC53828F16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F846E-B62B-43B8-8962-4A9B06FDA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203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DEBBB-9054-422A-8997-F53256F1B64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68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4CFE4-0E00-4F94-853F-8C5C86418539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2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2B6FB561-CE27-402C-99BE-911AC41A4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44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FB587A8-5686-45B3-98A2-7D15B87496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A66F602-C78E-4AA9-86DA-4F289CDA5A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8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40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954864" y="395542"/>
            <a:ext cx="74804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 16.11.2020  по   31.12.2021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социального страхования РФ осуществляет специальную социальную выплату работникам социальных организаций</a:t>
            </a:r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F602-C78E-4AA9-86DA-4F289CDA5A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3621839"/>
            <a:ext cx="8568952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Определены Категории по специальностям работников</a:t>
            </a:r>
          </a:p>
          <a:p>
            <a:pPr>
              <a:spcAft>
                <a:spcPts val="60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Выплата не облагается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налогами, на нее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начисляются взносы,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она 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включается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расчет заработной платы</a:t>
            </a:r>
          </a:p>
        </p:txBody>
      </p:sp>
    </p:spTree>
    <p:extLst>
      <p:ext uri="{BB962C8B-B14F-4D97-AF65-F5344CB8AC3E}">
        <p14:creationId xmlns:p14="http://schemas.microsoft.com/office/powerpoint/2010/main" val="3050501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8638" y="216408"/>
            <a:ext cx="3829050" cy="32308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Aft>
                <a:spcPts val="4620"/>
              </a:spcAft>
            </a:pPr>
            <a:r>
              <a:rPr lang="ru" sz="2400" b="1" dirty="0">
                <a:latin typeface="Times New Roman" pitchFamily="18" charset="0"/>
                <a:cs typeface="Times New Roman" pitchFamily="18" charset="0"/>
              </a:rPr>
              <a:t>Алгоритм расчета выплат соц. работникам</a:t>
            </a:r>
            <a:r>
              <a:rPr lang="ru" sz="2400" dirty="0">
                <a:latin typeface="Arial Narrow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699403"/>
            <a:ext cx="6312758" cy="4145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spcBef>
                <a:spcPts val="4620"/>
              </a:spcBef>
              <a:spcAft>
                <a:spcPts val="2520"/>
              </a:spcAft>
            </a:pPr>
            <a:r>
              <a:rPr lang="ru" sz="3100" b="1" dirty="0">
                <a:latin typeface="Times New Roman" pitchFamily="18" charset="0"/>
                <a:cs typeface="Times New Roman" pitchFamily="18" charset="0"/>
              </a:rPr>
              <a:t>Выплата = (Ксм*Всм + Кдн*Всм/14</a:t>
            </a:r>
            <a:r>
              <a:rPr lang="ru" sz="3100" b="1" dirty="0" smtClean="0">
                <a:latin typeface="Times New Roman" pitchFamily="18" charset="0"/>
                <a:cs typeface="Times New Roman" pitchFamily="18" charset="0"/>
              </a:rPr>
              <a:t>)*Рк </a:t>
            </a:r>
            <a:endParaRPr lang="ru" sz="3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221544"/>
              </p:ext>
            </p:extLst>
          </p:nvPr>
        </p:nvGraphicFramePr>
        <p:xfrm>
          <a:off x="880953" y="1412776"/>
          <a:ext cx="7504882" cy="4824536"/>
        </p:xfrm>
        <a:graphic>
          <a:graphicData uri="http://schemas.openxmlformats.org/drawingml/2006/table">
            <a:tbl>
              <a:tblPr/>
              <a:tblGrid>
                <a:gridCol w="2180969"/>
                <a:gridCol w="5323913"/>
              </a:tblGrid>
              <a:tr h="1300414">
                <a:tc>
                  <a:txBody>
                    <a:bodyPr/>
                    <a:lstStyle/>
                    <a:p>
                      <a:pPr indent="0" algn="ctr"/>
                      <a:r>
                        <a:rPr lang="ru" sz="3000" b="1" dirty="0">
                          <a:latin typeface="Times New Roman" pitchFamily="18" charset="0"/>
                          <a:cs typeface="Times New Roman" pitchFamily="18" charset="0"/>
                        </a:rPr>
                        <a:t>Ксм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just"/>
                      <a:r>
                        <a:rPr lang="ru" sz="30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полных смен </a:t>
                      </a:r>
                      <a:endParaRPr lang="ru" sz="3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14300" indent="0" algn="just"/>
                      <a:r>
                        <a:rPr lang="ru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" sz="3000" dirty="0">
                          <a:latin typeface="Times New Roman" pitchFamily="18" charset="0"/>
                          <a:cs typeface="Times New Roman" pitchFamily="18" charset="0"/>
                        </a:rPr>
                        <a:t>по 14 дней, целое число)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</a:tr>
              <a:tr h="1300414">
                <a:tc>
                  <a:txBody>
                    <a:bodyPr/>
                    <a:lstStyle/>
                    <a:p>
                      <a:pPr indent="0" algn="ctr"/>
                      <a:r>
                        <a:rPr lang="ru" sz="3000" b="1" dirty="0">
                          <a:latin typeface="Times New Roman" pitchFamily="18" charset="0"/>
                          <a:cs typeface="Times New Roman" pitchFamily="18" charset="0"/>
                        </a:rPr>
                        <a:t>Кдн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just"/>
                      <a:r>
                        <a:rPr lang="ru" sz="3000">
                          <a:latin typeface="Times New Roman" pitchFamily="18" charset="0"/>
                          <a:cs typeface="Times New Roman" pitchFamily="18" charset="0"/>
                        </a:rPr>
                        <a:t>Количество фактических дней (целое число менее 14)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</a:tr>
              <a:tr h="1300414">
                <a:tc>
                  <a:txBody>
                    <a:bodyPr/>
                    <a:lstStyle/>
                    <a:p>
                      <a:pPr indent="0" algn="ctr"/>
                      <a:r>
                        <a:rPr lang="ru" sz="3000" b="1">
                          <a:latin typeface="Times New Roman" pitchFamily="18" charset="0"/>
                          <a:cs typeface="Times New Roman" pitchFamily="18" charset="0"/>
                        </a:rPr>
                        <a:t>Всм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just"/>
                      <a:r>
                        <a:rPr lang="ru" sz="3000" dirty="0">
                          <a:latin typeface="Times New Roman" pitchFamily="18" charset="0"/>
                          <a:cs typeface="Times New Roman" pitchFamily="18" charset="0"/>
                        </a:rPr>
                        <a:t>Выплата за 1 смену </a:t>
                      </a:r>
                      <a:endParaRPr lang="ru" sz="3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14300" indent="0" algn="just"/>
                      <a:r>
                        <a:rPr lang="ru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" sz="3000" dirty="0">
                          <a:latin typeface="Times New Roman" pitchFamily="18" charset="0"/>
                          <a:cs typeface="Times New Roman" pitchFamily="18" charset="0"/>
                        </a:rPr>
                        <a:t>соответствии с категорией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</a:tr>
              <a:tr h="923294">
                <a:tc>
                  <a:txBody>
                    <a:bodyPr/>
                    <a:lstStyle/>
                    <a:p>
                      <a:pPr indent="0" algn="ctr"/>
                      <a:r>
                        <a:rPr lang="ru" sz="3000" b="1" dirty="0">
                          <a:latin typeface="Times New Roman" pitchFamily="18" charset="0"/>
                          <a:cs typeface="Times New Roman" pitchFamily="18" charset="0"/>
                        </a:rPr>
                        <a:t>Рк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just"/>
                      <a:r>
                        <a:rPr lang="ru" sz="3000" dirty="0">
                          <a:latin typeface="Times New Roman" pitchFamily="18" charset="0"/>
                          <a:cs typeface="Times New Roman" pitchFamily="18" charset="0"/>
                        </a:rPr>
                        <a:t>Районный коэффициент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94192" y="6486144"/>
            <a:ext cx="61722" cy="1097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850">
                <a:solidFill>
                  <a:srgbClr val="898989"/>
                </a:solidFill>
                <a:latin typeface="Calibri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86247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399558"/>
            <a:ext cx="2987774" cy="32308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2200" b="1" dirty="0">
                <a:latin typeface="Times New Roman" pitchFamily="18" charset="0"/>
                <a:cs typeface="Times New Roman" pitchFamily="18" charset="0"/>
              </a:rPr>
              <a:t>Категории работников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114305"/>
              </p:ext>
            </p:extLst>
          </p:nvPr>
        </p:nvGraphicFramePr>
        <p:xfrm>
          <a:off x="827584" y="1052736"/>
          <a:ext cx="7848872" cy="5231732"/>
        </p:xfrm>
        <a:graphic>
          <a:graphicData uri="http://schemas.openxmlformats.org/drawingml/2006/table">
            <a:tbl>
              <a:tblPr/>
              <a:tblGrid>
                <a:gridCol w="1224136"/>
                <a:gridCol w="3384376"/>
                <a:gridCol w="1656184"/>
                <a:gridCol w="1584176"/>
              </a:tblGrid>
              <a:tr h="448808">
                <a:tc>
                  <a:txBody>
                    <a:bodyPr/>
                    <a:lstStyle/>
                    <a:p>
                      <a:pPr marL="317500" indent="0" algn="ctr">
                        <a:spcAft>
                          <a:spcPts val="210"/>
                        </a:spcAft>
                      </a:pP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КОД</a:t>
                      </a:r>
                    </a:p>
                    <a:p>
                      <a:pPr marL="317500" indent="0" algn="ctr">
                        <a:spcAft>
                          <a:spcPts val="210"/>
                        </a:spcAft>
                      </a:pP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КАТЕГОРИИ</a:t>
                      </a:r>
                      <a:r>
                        <a:rPr lang="ru" sz="10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50" b="1" dirty="0">
                          <a:latin typeface="Times New Roman" pitchFamily="18" charset="0"/>
                          <a:cs typeface="Times New Roman" pitchFamily="18" charset="0"/>
                        </a:rPr>
                        <a:t>КАТЕГОРИЯ РАБОТНИКА (ПОЛНОСТЬЮ) В СООТВЕТСТВИИ С ПП РФ</a:t>
                      </a:r>
                    </a:p>
                  </a:txBody>
                  <a:tcPr marL="0" marR="0" marT="0" marB="0" anchor="ctr"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</a:pP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случае </a:t>
                      </a: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невыявления </a:t>
                      </a: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новой коронавирусной инфекции</a:t>
                      </a:r>
                      <a:endParaRPr lang="ru" sz="105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0" algn="ctr">
                        <a:lnSpc>
                          <a:spcPts val="1440"/>
                        </a:lnSpc>
                      </a:pP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ВЫПЛАТА </a:t>
                      </a:r>
                      <a:r>
                        <a:rPr lang="ru" sz="1050" b="1" dirty="0">
                          <a:latin typeface="Times New Roman" pitchFamily="18" charset="0"/>
                          <a:cs typeface="Times New Roman" pitchFamily="18" charset="0"/>
                        </a:rPr>
                        <a:t>ЗА СМЕНУ =14 ДН., РУБ</a:t>
                      </a: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indent="0" algn="ctr">
                        <a:lnSpc>
                          <a:spcPts val="1440"/>
                        </a:lnSpc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ризнак</a:t>
                      </a:r>
                      <a:r>
                        <a:rPr lang="ru" sz="16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«1»</a:t>
                      </a:r>
                      <a:endParaRPr lang="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</a:pP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случае </a:t>
                      </a: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выявления </a:t>
                      </a: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новой коронавирусной инфекции</a:t>
                      </a:r>
                      <a:endParaRPr lang="ru" sz="105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0" algn="ctr">
                        <a:lnSpc>
                          <a:spcPts val="1440"/>
                        </a:lnSpc>
                      </a:pPr>
                      <a:endParaRPr lang="ru" sz="105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0" algn="ctr">
                        <a:lnSpc>
                          <a:spcPts val="1440"/>
                        </a:lnSpc>
                      </a:pPr>
                      <a:r>
                        <a:rPr lang="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ВЫПЛАТА ЗА СМЕНУ =14 ДН., РУБ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ризнак</a:t>
                      </a:r>
                      <a:r>
                        <a:rPr lang="ru" sz="16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«2»</a:t>
                      </a:r>
                      <a:endParaRPr lang="ru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DADADA"/>
                    </a:solidFill>
                  </a:tcPr>
                </a:tc>
              </a:tr>
              <a:tr h="335136">
                <a:tc>
                  <a:txBody>
                    <a:bodyPr/>
                    <a:lstStyle/>
                    <a:p>
                      <a:pPr marL="317500"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2160"/>
                        </a:lnSpc>
                      </a:pPr>
                      <a:r>
                        <a:rPr lang="ru" sz="1050" dirty="0">
                          <a:latin typeface="Times New Roman" pitchFamily="18" charset="0"/>
                          <a:cs typeface="Times New Roman" pitchFamily="18" charset="0"/>
                        </a:rPr>
                        <a:t>Врач</a:t>
                      </a:r>
                    </a:p>
                    <a:p>
                      <a:pPr indent="0">
                        <a:lnSpc>
                          <a:spcPts val="2160"/>
                        </a:lnSpc>
                      </a:pPr>
                      <a:endParaRPr lang="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40 000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67072">
                <a:tc>
                  <a:txBody>
                    <a:bodyPr/>
                    <a:lstStyle/>
                    <a:p>
                      <a:pPr marL="317500"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</a:pPr>
                      <a:r>
                        <a:rPr lang="ru" sz="1050" dirty="0">
                          <a:latin typeface="Times New Roman" pitchFamily="18" charset="0"/>
                          <a:cs typeface="Times New Roman" pitchFamily="18" charset="0"/>
                        </a:rPr>
                        <a:t>Средний медицинский персонал, в том числе фельдшер, медицинский дезинфектор, лаборант, медицинская сестра по массажу, медицинская сестра процедурной, медицинская сестра по физиотерапии, старшая медицинская сестра, инструктор по лечебной физкультуре, инструктор-методист по лечебной </a:t>
                      </a: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физкультуре</a:t>
                      </a:r>
                      <a:endParaRPr lang="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25 000</a:t>
                      </a:r>
                    </a:p>
                  </a:txBody>
                  <a:tcPr marL="0" marR="0" marT="0" marB="0" anchor="ctr"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DADADA"/>
                    </a:solidFill>
                  </a:tcPr>
                </a:tc>
              </a:tr>
              <a:tr h="1329544">
                <a:tc>
                  <a:txBody>
                    <a:bodyPr/>
                    <a:lstStyle/>
                    <a:p>
                      <a:pPr marL="317500"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Социальный работник, специалист по социальной работе, специалист по работе с семьей, специалист по реабилитационной работе в социальной сфере, психолог в социальной сфере, педагогический работник, в том числе воспитатель, инструктор по труду, логопед, музыкальный руководитель, педагог-библиотекарь, педагог-организатор, педагог-психолог, социальный педагог, педагог-дефектолог, учитель-логопед, административноуправленческий персонал</a:t>
                      </a: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45257">
                <a:tc>
                  <a:txBody>
                    <a:bodyPr/>
                    <a:lstStyle/>
                    <a:p>
                      <a:pPr marL="317500"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Младший медицинскоий персонал, в том числе сестра-хозяйка, санитар, сиделка (помощник по уходу)</a:t>
                      </a:r>
                    </a:p>
                    <a:p>
                      <a:pPr indent="0">
                        <a:lnSpc>
                          <a:spcPts val="2160"/>
                        </a:lnSpc>
                      </a:pPr>
                      <a:endParaRPr lang="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3439">
                <a:tc>
                  <a:txBody>
                    <a:bodyPr/>
                    <a:lstStyle/>
                    <a:p>
                      <a:pPr marL="317500"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персонал, персонал, занятый на иных должностях</a:t>
                      </a:r>
                    </a:p>
                    <a:p>
                      <a:pPr indent="0">
                        <a:lnSpc>
                          <a:spcPts val="2160"/>
                        </a:lnSpc>
                      </a:pPr>
                      <a:endParaRPr lang="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15 000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394192" y="6486144"/>
            <a:ext cx="64008" cy="1097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850">
                <a:solidFill>
                  <a:srgbClr val="898989"/>
                </a:solidFill>
                <a:latin typeface="Calibri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88007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25552"/>
            <a:ext cx="8712968" cy="12588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98272" indent="0" algn="ctr">
              <a:lnSpc>
                <a:spcPts val="2160"/>
              </a:lnSpc>
            </a:pPr>
            <a:r>
              <a:rPr lang="ru" sz="1700" dirty="0">
                <a:latin typeface="Arial Narrow"/>
              </a:rPr>
              <a:t>Пример расчёта для врача </a:t>
            </a:r>
            <a:r>
              <a:rPr lang="ru" sz="1700" b="1" dirty="0">
                <a:latin typeface="Arial Narrow"/>
              </a:rPr>
              <a:t>в случае невыявления </a:t>
            </a:r>
            <a:r>
              <a:rPr lang="ru" sz="1700" dirty="0">
                <a:latin typeface="Arial Narrow"/>
              </a:rPr>
              <a:t>в соц. организации новой коронавирусной </a:t>
            </a:r>
            <a:r>
              <a:rPr lang="ru" sz="1700" dirty="0" smtClean="0">
                <a:latin typeface="Arial Narrow"/>
              </a:rPr>
              <a:t>инфекции с </a:t>
            </a:r>
            <a:r>
              <a:rPr lang="ru" sz="1700" dirty="0">
                <a:latin typeface="Arial Narrow"/>
              </a:rPr>
              <a:t>размером выплаты за одну смену (14 дн.) 40 000 руб. (</a:t>
            </a:r>
            <a:r>
              <a:rPr lang="ru" sz="1700" dirty="0">
                <a:solidFill>
                  <a:srgbClr val="FF0000"/>
                </a:solidFill>
                <a:latin typeface="Arial Narrow"/>
              </a:rPr>
              <a:t>Всм</a:t>
            </a:r>
            <a:r>
              <a:rPr lang="ru" sz="1700" dirty="0" smtClean="0">
                <a:latin typeface="Arial Narrow"/>
              </a:rPr>
              <a:t>).</a:t>
            </a:r>
          </a:p>
          <a:p>
            <a:pPr marL="398272" indent="0">
              <a:lnSpc>
                <a:spcPts val="2160"/>
              </a:lnSpc>
            </a:pPr>
            <a:r>
              <a:rPr lang="ru" sz="1700" dirty="0" smtClean="0">
                <a:latin typeface="Arial Narrow"/>
              </a:rPr>
              <a:t>Ограничительные </a:t>
            </a:r>
            <a:r>
              <a:rPr lang="ru" sz="1700" dirty="0">
                <a:latin typeface="Arial Narrow"/>
              </a:rPr>
              <a:t>мероприятия сроком 14 дней введены внутренним актом соц. </a:t>
            </a:r>
            <a:r>
              <a:rPr lang="ru-RU" sz="1700" dirty="0" smtClean="0">
                <a:latin typeface="Arial Narrow"/>
              </a:rPr>
              <a:t>О</a:t>
            </a:r>
            <a:r>
              <a:rPr lang="ru" sz="1700" dirty="0" smtClean="0">
                <a:latin typeface="Arial Narrow"/>
              </a:rPr>
              <a:t>рганизации</a:t>
            </a:r>
            <a:endParaRPr lang="ru" sz="1000" dirty="0">
              <a:latin typeface="Arial Narrow"/>
            </a:endParaRPr>
          </a:p>
          <a:p>
            <a:pPr indent="0"/>
            <a:endParaRPr lang="ru" sz="1700" b="1" dirty="0" smtClean="0">
              <a:latin typeface="Arial Narrow"/>
            </a:endParaRPr>
          </a:p>
          <a:p>
            <a:pPr indent="0"/>
            <a:r>
              <a:rPr lang="ru" sz="1700" b="1" dirty="0" smtClean="0">
                <a:latin typeface="Arial Narrow"/>
              </a:rPr>
              <a:t>Действие </a:t>
            </a:r>
            <a:r>
              <a:rPr lang="ru" sz="1700" b="1" dirty="0">
                <a:latin typeface="Arial Narrow"/>
              </a:rPr>
              <a:t>1. </a:t>
            </a:r>
            <a:r>
              <a:rPr lang="ru" sz="1700" dirty="0">
                <a:latin typeface="Arial Narrow"/>
              </a:rPr>
              <a:t>Количество рабочих дней врача в период действия ограничительных мероприятий: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789757"/>
              </p:ext>
            </p:extLst>
          </p:nvPr>
        </p:nvGraphicFramePr>
        <p:xfrm>
          <a:off x="936117" y="1628800"/>
          <a:ext cx="4283955" cy="4099560"/>
        </p:xfrm>
        <a:graphic>
          <a:graphicData uri="http://schemas.openxmlformats.org/drawingml/2006/table">
            <a:tbl>
              <a:tblPr/>
              <a:tblGrid>
                <a:gridCol w="539539"/>
                <a:gridCol w="1270973"/>
                <a:gridCol w="313203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289560">
                <a:tc>
                  <a:txBody>
                    <a:bodyPr/>
                    <a:lstStyle/>
                    <a:p>
                      <a:endParaRPr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950" dirty="0">
                          <a:latin typeface="Arial Narrow"/>
                        </a:rPr>
                        <a:t>Виды учёта рабочего времени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 dirty="0">
                          <a:latin typeface="Arial Narrow"/>
                        </a:rPr>
                        <a:t>ПН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>
                          <a:latin typeface="Arial Narrow"/>
                        </a:rPr>
                        <a:t>ВТ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>
                          <a:latin typeface="Arial Narrow"/>
                        </a:rPr>
                        <a:t>СР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>
                          <a:latin typeface="Arial Narrow"/>
                        </a:rPr>
                        <a:t>ЧТ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>
                          <a:latin typeface="Arial Narrow"/>
                        </a:rPr>
                        <a:t>ПТ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>
                          <a:latin typeface="Arial Narrow"/>
                        </a:rPr>
                        <a:t>СБ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950">
                          <a:latin typeface="Arial Narrow"/>
                        </a:rPr>
                        <a:t>ВС</a:t>
                      </a:r>
                    </a:p>
                  </a:txBody>
                  <a:tcPr marL="0" marR="0" marT="0" marB="0" anchor="ctr"/>
                </a:tc>
              </a:tr>
              <a:tr h="292608">
                <a:tc rowSpan="2">
                  <a:txBody>
                    <a:bodyPr/>
                    <a:lstStyle/>
                    <a:p>
                      <a:pPr marR="127000" indent="0" algn="r"/>
                      <a:r>
                        <a:rPr lang="ru" sz="700" dirty="0">
                          <a:latin typeface="Arial Narrow"/>
                        </a:rPr>
                        <a:t>Неделя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72"/>
                        </a:lnSpc>
                      </a:pPr>
                      <a:r>
                        <a:rPr lang="ru" sz="950" dirty="0">
                          <a:latin typeface="Arial Narrow"/>
                        </a:rPr>
                        <a:t>Учёт продолжительности общего рабочего времени (в часах)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</a:tr>
              <a:tr h="429768"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72"/>
                        </a:lnSpc>
                      </a:pPr>
                      <a:r>
                        <a:rPr lang="ru" sz="950" dirty="0">
                          <a:latin typeface="Arial Narrow"/>
                        </a:rPr>
                        <a:t>Учёт дней смены </a:t>
                      </a:r>
                      <a:r>
                        <a:rPr lang="ru" sz="950" dirty="0">
                          <a:solidFill>
                            <a:srgbClr val="FF0000"/>
                          </a:solidFill>
                          <a:latin typeface="Arial Narrow"/>
                        </a:rPr>
                        <a:t>в период действия ограничительных мероприятий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</a:tr>
              <a:tr h="454152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700">
                          <a:latin typeface="Arial Narrow"/>
                        </a:rPr>
                        <a:t>Неделя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72"/>
                        </a:lnSpc>
                      </a:pPr>
                      <a:r>
                        <a:rPr lang="ru" sz="950">
                          <a:latin typeface="Arial Narrow"/>
                        </a:rPr>
                        <a:t>Учёт продолжительности общего рабочего времени (в часах)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</a:tr>
              <a:tr h="441960"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72"/>
                        </a:lnSpc>
                      </a:pPr>
                      <a:r>
                        <a:rPr lang="ru" sz="950">
                          <a:latin typeface="Arial Narrow"/>
                        </a:rPr>
                        <a:t>Учёт дней смены </a:t>
                      </a:r>
                      <a:r>
                        <a:rPr lang="ru" sz="950">
                          <a:solidFill>
                            <a:srgbClr val="FF0000"/>
                          </a:solidFill>
                          <a:latin typeface="Arial Narrow"/>
                        </a:rPr>
                        <a:t>в период действия ограничительных мероприятий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</a:tr>
              <a:tr h="44196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700">
                          <a:latin typeface="Arial Narrow"/>
                        </a:rPr>
                        <a:t>Неделя 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48"/>
                        </a:lnSpc>
                      </a:pPr>
                      <a:r>
                        <a:rPr lang="ru" sz="950">
                          <a:latin typeface="Arial Narrow"/>
                        </a:rPr>
                        <a:t>Учёт продолжительности общего рабочего времени (в часах)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E2F0D9"/>
                    </a:solidFill>
                  </a:tcPr>
                </a:tc>
              </a:tr>
              <a:tr h="441960"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48"/>
                        </a:lnSpc>
                      </a:pPr>
                      <a:r>
                        <a:rPr lang="ru" sz="950">
                          <a:latin typeface="Arial Narrow"/>
                        </a:rPr>
                        <a:t>Учёт дней смены </a:t>
                      </a:r>
                      <a:r>
                        <a:rPr lang="ru" sz="950">
                          <a:solidFill>
                            <a:srgbClr val="FF0000"/>
                          </a:solidFill>
                          <a:latin typeface="Arial Narrow"/>
                        </a:rPr>
                        <a:t>в период действия ограничительных мероприятий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</a:tr>
              <a:tr h="44196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700">
                          <a:latin typeface="Arial Narrow"/>
                        </a:rPr>
                        <a:t>Неделя 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48"/>
                        </a:lnSpc>
                      </a:pPr>
                      <a:r>
                        <a:rPr lang="ru" sz="950">
                          <a:latin typeface="Arial Narrow"/>
                        </a:rPr>
                        <a:t>Учёт продолжительности общего рабочего времени (в часах)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E2F0D9"/>
                    </a:solidFill>
                  </a:tcPr>
                </a:tc>
              </a:tr>
              <a:tr h="451104"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248"/>
                        </a:lnSpc>
                      </a:pPr>
                      <a:r>
                        <a:rPr lang="ru" sz="950">
                          <a:latin typeface="Arial Narrow"/>
                        </a:rPr>
                        <a:t>Учёт дней смены </a:t>
                      </a:r>
                      <a:r>
                        <a:rPr lang="ru" sz="950">
                          <a:solidFill>
                            <a:srgbClr val="FF0000"/>
                          </a:solidFill>
                          <a:latin typeface="Arial Narrow"/>
                        </a:rPr>
                        <a:t>в период действия ограничительных мероприятий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/>
                      <a:r>
                        <a:rPr lang="ru" sz="1700" dirty="0">
                          <a:latin typeface="Arial Narrow"/>
                        </a:rPr>
                        <a:t>0</a:t>
                      </a:r>
                    </a:p>
                  </a:txBody>
                  <a:tcPr marL="0" marR="0" marT="0" marB="0" anchor="b">
                    <a:solidFill>
                      <a:srgbClr val="F49A9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82930" y="5730240"/>
            <a:ext cx="8417052" cy="7833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2160"/>
              </a:lnSpc>
              <a:spcBef>
                <a:spcPts val="1470"/>
              </a:spcBef>
            </a:pPr>
            <a:r>
              <a:rPr lang="ru" sz="1700" b="1" dirty="0">
                <a:latin typeface="Arial Narrow"/>
              </a:rPr>
              <a:t>Действие 2. </a:t>
            </a:r>
            <a:r>
              <a:rPr lang="ru" sz="1700" dirty="0">
                <a:solidFill>
                  <a:srgbClr val="181717"/>
                </a:solidFill>
                <a:latin typeface="Arial Narrow"/>
              </a:rPr>
              <a:t>Расчёт размера выплаты за месяц:</a:t>
            </a:r>
          </a:p>
          <a:p>
            <a:pPr indent="0">
              <a:lnSpc>
                <a:spcPts val="2160"/>
              </a:lnSpc>
            </a:pPr>
            <a:r>
              <a:rPr lang="ru" sz="1700" dirty="0">
                <a:solidFill>
                  <a:srgbClr val="181717"/>
                </a:solidFill>
                <a:latin typeface="Arial Narrow"/>
              </a:rPr>
              <a:t>(</a:t>
            </a:r>
            <a:r>
              <a:rPr lang="ru" sz="1700" dirty="0">
                <a:solidFill>
                  <a:srgbClr val="2E75B6"/>
                </a:solidFill>
                <a:latin typeface="Arial Narrow"/>
              </a:rPr>
              <a:t>Ксм*Всм </a:t>
            </a:r>
            <a:r>
              <a:rPr lang="ru" sz="1700" dirty="0">
                <a:solidFill>
                  <a:srgbClr val="181717"/>
                </a:solidFill>
                <a:latin typeface="Arial Narrow"/>
              </a:rPr>
              <a:t>+ </a:t>
            </a:r>
            <a:r>
              <a:rPr lang="ru" sz="1700" dirty="0">
                <a:solidFill>
                  <a:srgbClr val="C55A11"/>
                </a:solidFill>
                <a:latin typeface="Arial Narrow"/>
              </a:rPr>
              <a:t>Кдн*Всм/14)</a:t>
            </a:r>
            <a:r>
              <a:rPr lang="ru" sz="1700" dirty="0">
                <a:solidFill>
                  <a:srgbClr val="181717"/>
                </a:solidFill>
                <a:latin typeface="Arial Narrow"/>
              </a:rPr>
              <a:t>*</a:t>
            </a:r>
            <a:r>
              <a:rPr lang="ru" sz="1700" dirty="0">
                <a:solidFill>
                  <a:srgbClr val="548235"/>
                </a:solidFill>
                <a:latin typeface="Arial Narrow"/>
              </a:rPr>
              <a:t>Рк </a:t>
            </a:r>
            <a:r>
              <a:rPr lang="ru" sz="1700" dirty="0" smtClean="0">
                <a:solidFill>
                  <a:srgbClr val="548235"/>
                </a:solidFill>
                <a:latin typeface="Arial Narrow"/>
              </a:rPr>
              <a:t> </a:t>
            </a:r>
            <a:r>
              <a:rPr lang="ru" sz="1700" dirty="0" smtClean="0">
                <a:solidFill>
                  <a:srgbClr val="181717"/>
                </a:solidFill>
                <a:latin typeface="Arial Narrow"/>
              </a:rPr>
              <a:t>= (</a:t>
            </a:r>
            <a:r>
              <a:rPr lang="ru" sz="1700" dirty="0">
                <a:solidFill>
                  <a:srgbClr val="2E75B6"/>
                </a:solidFill>
                <a:latin typeface="Arial Narrow"/>
              </a:rPr>
              <a:t>1*40000</a:t>
            </a:r>
            <a:r>
              <a:rPr lang="ru" sz="1700" dirty="0">
                <a:solidFill>
                  <a:srgbClr val="181717"/>
                </a:solidFill>
                <a:latin typeface="Arial Narrow"/>
              </a:rPr>
              <a:t>+</a:t>
            </a:r>
            <a:r>
              <a:rPr lang="ru" sz="1700" dirty="0">
                <a:solidFill>
                  <a:srgbClr val="C55A11"/>
                </a:solidFill>
                <a:latin typeface="Arial Narrow"/>
              </a:rPr>
              <a:t>0</a:t>
            </a:r>
            <a:r>
              <a:rPr lang="ru" sz="1700" dirty="0">
                <a:solidFill>
                  <a:srgbClr val="181717"/>
                </a:solidFill>
                <a:latin typeface="Arial Narrow"/>
              </a:rPr>
              <a:t>)*</a:t>
            </a:r>
            <a:r>
              <a:rPr lang="ru" sz="1700" dirty="0">
                <a:solidFill>
                  <a:srgbClr val="548235"/>
                </a:solidFill>
                <a:latin typeface="Arial Narrow"/>
              </a:rPr>
              <a:t>Рк (примем за 1,3) </a:t>
            </a:r>
            <a:r>
              <a:rPr lang="ru" sz="1700" dirty="0" smtClean="0">
                <a:latin typeface="Arial Narrow"/>
              </a:rPr>
              <a:t>= 52 000 </a:t>
            </a:r>
            <a:r>
              <a:rPr lang="ru" sz="1700" dirty="0">
                <a:latin typeface="Arial Narrow"/>
              </a:rPr>
              <a:t>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2930" y="6537960"/>
            <a:ext cx="8417052" cy="1158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ru" sz="1100">
                <a:solidFill>
                  <a:srgbClr val="898989"/>
                </a:solidFill>
                <a:latin typeface="Calibri"/>
              </a:rPr>
              <a:t>8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2852936"/>
            <a:ext cx="43204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flipV="1">
            <a:off x="3131840" y="2636912"/>
            <a:ext cx="2664296" cy="360040"/>
          </a:xfrm>
          <a:prstGeom prst="bentConnector3">
            <a:avLst>
              <a:gd name="adj1" fmla="val 81587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авая фигурная скобка 13"/>
          <p:cNvSpPr/>
          <p:nvPr/>
        </p:nvSpPr>
        <p:spPr>
          <a:xfrm>
            <a:off x="5436096" y="2852936"/>
            <a:ext cx="216024" cy="2016224"/>
          </a:xfrm>
          <a:prstGeom prst="rightBrace">
            <a:avLst>
              <a:gd name="adj1" fmla="val 8333"/>
              <a:gd name="adj2" fmla="val 5040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796136" y="2348880"/>
            <a:ext cx="2376264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День начала действия ограничительных мероприятий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724128" y="364502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ИТОГО </a:t>
            </a:r>
            <a:r>
              <a:rPr lang="ru-RU" sz="1200" dirty="0" smtClean="0">
                <a:solidFill>
                  <a:srgbClr val="FF0000"/>
                </a:solidFill>
              </a:rPr>
              <a:t>Ксм</a:t>
            </a:r>
            <a:r>
              <a:rPr lang="ru-RU" sz="1200" dirty="0" smtClean="0"/>
              <a:t>: 1 смена продолжительностью 14 дней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85925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550" y="174890"/>
            <a:ext cx="6748544" cy="51780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Информационная работа с получателями выплат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53" y="1524889"/>
            <a:ext cx="1554482" cy="2072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444" y="1520578"/>
            <a:ext cx="2868562" cy="2088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1418211"/>
            <a:ext cx="2190749" cy="21793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4353" y="3727381"/>
            <a:ext cx="2011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Горячая линия Фонда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6445" y="3727380"/>
            <a:ext cx="29199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СМС-сообщения при зачислении выплаты:</a:t>
            </a:r>
          </a:p>
          <a:p>
            <a:endParaRPr lang="ru-RU" sz="2000" i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Специальная социальная выплата работникам медицинских и иных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организаций»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2200" y="3727380"/>
            <a:ext cx="2971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Статус расчета и выплаты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Подача жалобы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(личный кабинет Фонда)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875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559</Words>
  <Application>Microsoft Office PowerPoint</Application>
  <PresentationFormat>Экран (4:3)</PresentationFormat>
  <Paragraphs>147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Информационная работа с получателями выплат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Королев Сергей Александрович</dc:creator>
  <cp:lastModifiedBy>Шаталова Ольга Сергеевна</cp:lastModifiedBy>
  <cp:revision>32</cp:revision>
  <cp:lastPrinted>2020-11-27T14:32:23Z</cp:lastPrinted>
  <dcterms:modified xsi:type="dcterms:W3CDTF">2020-12-01T08:51:06Z</dcterms:modified>
</cp:coreProperties>
</file>